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53" r:id="rId2"/>
    <p:sldId id="828" r:id="rId3"/>
    <p:sldId id="845" r:id="rId4"/>
    <p:sldId id="870" r:id="rId5"/>
    <p:sldId id="819" r:id="rId6"/>
    <p:sldId id="851" r:id="rId7"/>
    <p:sldId id="863" r:id="rId8"/>
    <p:sldId id="839" r:id="rId9"/>
    <p:sldId id="842" r:id="rId10"/>
    <p:sldId id="853" r:id="rId11"/>
    <p:sldId id="854" r:id="rId12"/>
    <p:sldId id="864" r:id="rId13"/>
    <p:sldId id="862" r:id="rId14"/>
    <p:sldId id="866" r:id="rId15"/>
    <p:sldId id="871" r:id="rId16"/>
    <p:sldId id="872" r:id="rId17"/>
    <p:sldId id="873" r:id="rId18"/>
    <p:sldId id="874" r:id="rId19"/>
    <p:sldId id="875" r:id="rId20"/>
    <p:sldId id="876" r:id="rId21"/>
  </p:sldIdLst>
  <p:sldSz cx="9144000" cy="6858000" type="screen4x3"/>
  <p:notesSz cx="7010400" cy="9296400"/>
  <p:defaultTextStyle>
    <a:defPPr>
      <a:defRPr lang="en-US"/>
    </a:defPPr>
    <a:lvl1pPr algn="ctr" rtl="0" fontAlgn="base">
      <a:spcBef>
        <a:spcPct val="0"/>
      </a:spcBef>
      <a:spcAft>
        <a:spcPct val="0"/>
      </a:spcAft>
      <a:defRPr sz="2000" kern="1200">
        <a:solidFill>
          <a:schemeClr val="tx1"/>
        </a:solidFill>
        <a:latin typeface="Palatino" pitchFamily="18" charset="0"/>
        <a:ea typeface="+mn-ea"/>
        <a:cs typeface="+mn-cs"/>
      </a:defRPr>
    </a:lvl1pPr>
    <a:lvl2pPr marL="457200" algn="ctr" rtl="0" fontAlgn="base">
      <a:spcBef>
        <a:spcPct val="0"/>
      </a:spcBef>
      <a:spcAft>
        <a:spcPct val="0"/>
      </a:spcAft>
      <a:defRPr sz="2000" kern="1200">
        <a:solidFill>
          <a:schemeClr val="tx1"/>
        </a:solidFill>
        <a:latin typeface="Palatino" pitchFamily="18" charset="0"/>
        <a:ea typeface="+mn-ea"/>
        <a:cs typeface="+mn-cs"/>
      </a:defRPr>
    </a:lvl2pPr>
    <a:lvl3pPr marL="914400" algn="ctr" rtl="0" fontAlgn="base">
      <a:spcBef>
        <a:spcPct val="0"/>
      </a:spcBef>
      <a:spcAft>
        <a:spcPct val="0"/>
      </a:spcAft>
      <a:defRPr sz="2000" kern="1200">
        <a:solidFill>
          <a:schemeClr val="tx1"/>
        </a:solidFill>
        <a:latin typeface="Palatino" pitchFamily="18" charset="0"/>
        <a:ea typeface="+mn-ea"/>
        <a:cs typeface="+mn-cs"/>
      </a:defRPr>
    </a:lvl3pPr>
    <a:lvl4pPr marL="1371600" algn="ctr" rtl="0" fontAlgn="base">
      <a:spcBef>
        <a:spcPct val="0"/>
      </a:spcBef>
      <a:spcAft>
        <a:spcPct val="0"/>
      </a:spcAft>
      <a:defRPr sz="2000" kern="1200">
        <a:solidFill>
          <a:schemeClr val="tx1"/>
        </a:solidFill>
        <a:latin typeface="Palatino" pitchFamily="18" charset="0"/>
        <a:ea typeface="+mn-ea"/>
        <a:cs typeface="+mn-cs"/>
      </a:defRPr>
    </a:lvl4pPr>
    <a:lvl5pPr marL="1828800" algn="ctr" rtl="0" fontAlgn="base">
      <a:spcBef>
        <a:spcPct val="0"/>
      </a:spcBef>
      <a:spcAft>
        <a:spcPct val="0"/>
      </a:spcAft>
      <a:defRPr sz="2000" kern="1200">
        <a:solidFill>
          <a:schemeClr val="tx1"/>
        </a:solidFill>
        <a:latin typeface="Palatino" pitchFamily="18" charset="0"/>
        <a:ea typeface="+mn-ea"/>
        <a:cs typeface="+mn-cs"/>
      </a:defRPr>
    </a:lvl5pPr>
    <a:lvl6pPr marL="2286000" algn="l" defTabSz="914400" rtl="0" eaLnBrk="1" latinLnBrk="0" hangingPunct="1">
      <a:defRPr sz="2000" kern="1200">
        <a:solidFill>
          <a:schemeClr val="tx1"/>
        </a:solidFill>
        <a:latin typeface="Palatino" pitchFamily="18" charset="0"/>
        <a:ea typeface="+mn-ea"/>
        <a:cs typeface="+mn-cs"/>
      </a:defRPr>
    </a:lvl6pPr>
    <a:lvl7pPr marL="2743200" algn="l" defTabSz="914400" rtl="0" eaLnBrk="1" latinLnBrk="0" hangingPunct="1">
      <a:defRPr sz="2000" kern="1200">
        <a:solidFill>
          <a:schemeClr val="tx1"/>
        </a:solidFill>
        <a:latin typeface="Palatino" pitchFamily="18" charset="0"/>
        <a:ea typeface="+mn-ea"/>
        <a:cs typeface="+mn-cs"/>
      </a:defRPr>
    </a:lvl7pPr>
    <a:lvl8pPr marL="3200400" algn="l" defTabSz="914400" rtl="0" eaLnBrk="1" latinLnBrk="0" hangingPunct="1">
      <a:defRPr sz="2000" kern="1200">
        <a:solidFill>
          <a:schemeClr val="tx1"/>
        </a:solidFill>
        <a:latin typeface="Palatino" pitchFamily="18" charset="0"/>
        <a:ea typeface="+mn-ea"/>
        <a:cs typeface="+mn-cs"/>
      </a:defRPr>
    </a:lvl8pPr>
    <a:lvl9pPr marL="3657600" algn="l" defTabSz="914400" rtl="0" eaLnBrk="1" latinLnBrk="0" hangingPunct="1">
      <a:defRPr sz="2000" kern="1200">
        <a:solidFill>
          <a:schemeClr val="tx1"/>
        </a:solidFill>
        <a:latin typeface="Palatino"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DI" initials="RK"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336699"/>
    <a:srgbClr val="000099"/>
    <a:srgbClr val="FFFFCC"/>
    <a:srgbClr val="FFFFFF"/>
    <a:srgbClr val="669900"/>
    <a:srgbClr val="99CC00"/>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5" autoAdjust="0"/>
    <p:restoredTop sz="74780" autoAdjust="0"/>
  </p:normalViewPr>
  <p:slideViewPr>
    <p:cSldViewPr snapToGrid="0">
      <p:cViewPr>
        <p:scale>
          <a:sx n="60" d="100"/>
          <a:sy n="60" d="100"/>
        </p:scale>
        <p:origin x="-17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732"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l" defTabSz="922706">
              <a:defRPr sz="1300" dirty="0">
                <a:latin typeface="Arial" pitchFamily="34" charset="0"/>
              </a:defRPr>
            </a:lvl1pPr>
          </a:lstStyle>
          <a:p>
            <a:pPr>
              <a:defRPr/>
            </a:pPr>
            <a:endParaRPr lang="en-US"/>
          </a:p>
        </p:txBody>
      </p:sp>
      <p:sp>
        <p:nvSpPr>
          <p:cNvPr id="205827" name="Rectangle 3"/>
          <p:cNvSpPr>
            <a:spLocks noGrp="1" noChangeArrowheads="1"/>
          </p:cNvSpPr>
          <p:nvPr>
            <p:ph type="dt" sz="quarter" idx="1"/>
          </p:nvPr>
        </p:nvSpPr>
        <p:spPr bwMode="auto">
          <a:xfrm>
            <a:off x="3970734" y="0"/>
            <a:ext cx="3038145" cy="46574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defTabSz="922706">
              <a:defRPr sz="1300" dirty="0">
                <a:latin typeface="Arial" pitchFamily="34" charset="0"/>
              </a:defRPr>
            </a:lvl1pPr>
          </a:lstStyle>
          <a:p>
            <a:pPr>
              <a:defRPr/>
            </a:pPr>
            <a:endParaRPr lang="en-US"/>
          </a:p>
        </p:txBody>
      </p:sp>
      <p:sp>
        <p:nvSpPr>
          <p:cNvPr id="205828" name="Rectangle 4"/>
          <p:cNvSpPr>
            <a:spLocks noGrp="1" noChangeArrowheads="1"/>
          </p:cNvSpPr>
          <p:nvPr>
            <p:ph type="ftr" sz="quarter" idx="2"/>
          </p:nvPr>
        </p:nvSpPr>
        <p:spPr bwMode="auto">
          <a:xfrm>
            <a:off x="0" y="8829121"/>
            <a:ext cx="3038145" cy="465743"/>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l" defTabSz="922706">
              <a:defRPr sz="1300" dirty="0">
                <a:latin typeface="Arial" pitchFamily="34" charset="0"/>
              </a:defRPr>
            </a:lvl1pPr>
          </a:lstStyle>
          <a:p>
            <a:pPr>
              <a:defRPr/>
            </a:pPr>
            <a:endParaRPr lang="en-US"/>
          </a:p>
        </p:txBody>
      </p:sp>
      <p:sp>
        <p:nvSpPr>
          <p:cNvPr id="205829" name="Rectangle 5"/>
          <p:cNvSpPr>
            <a:spLocks noGrp="1" noChangeArrowheads="1"/>
          </p:cNvSpPr>
          <p:nvPr>
            <p:ph type="sldNum" sz="quarter" idx="3"/>
          </p:nvPr>
        </p:nvSpPr>
        <p:spPr bwMode="auto">
          <a:xfrm>
            <a:off x="3970734" y="8829121"/>
            <a:ext cx="3038145" cy="465743"/>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defTabSz="922706">
              <a:defRPr sz="1300">
                <a:latin typeface="Arial" pitchFamily="34" charset="0"/>
              </a:defRPr>
            </a:lvl1pPr>
          </a:lstStyle>
          <a:p>
            <a:pPr>
              <a:defRPr/>
            </a:pPr>
            <a:fld id="{40C96C6A-8117-4755-8E3D-F0D26A362CE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l" defTabSz="922706">
              <a:defRPr sz="1300" dirty="0">
                <a:latin typeface="Arial" pitchFamily="34" charset="0"/>
              </a:defRPr>
            </a:lvl1pPr>
          </a:lstStyle>
          <a:p>
            <a:pPr>
              <a:defRPr/>
            </a:pPr>
            <a:endParaRPr lang="en-US"/>
          </a:p>
        </p:txBody>
      </p:sp>
      <p:sp>
        <p:nvSpPr>
          <p:cNvPr id="133123" name="Rectangle 3"/>
          <p:cNvSpPr>
            <a:spLocks noGrp="1" noChangeArrowheads="1"/>
          </p:cNvSpPr>
          <p:nvPr>
            <p:ph type="dt" idx="1"/>
          </p:nvPr>
        </p:nvSpPr>
        <p:spPr bwMode="auto">
          <a:xfrm>
            <a:off x="3970734" y="0"/>
            <a:ext cx="3038145" cy="46574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defTabSz="922706">
              <a:defRPr sz="1300" dirty="0">
                <a:latin typeface="Arial" pitchFamily="34"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33125" name="Rectangle 5"/>
          <p:cNvSpPr>
            <a:spLocks noGrp="1" noChangeArrowheads="1"/>
          </p:cNvSpPr>
          <p:nvPr>
            <p:ph type="body" sz="quarter" idx="3"/>
          </p:nvPr>
        </p:nvSpPr>
        <p:spPr bwMode="auto">
          <a:xfrm>
            <a:off x="701345" y="4416098"/>
            <a:ext cx="5607711" cy="4183995"/>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26" name="Rectangle 6"/>
          <p:cNvSpPr>
            <a:spLocks noGrp="1" noChangeArrowheads="1"/>
          </p:cNvSpPr>
          <p:nvPr>
            <p:ph type="ftr" sz="quarter" idx="4"/>
          </p:nvPr>
        </p:nvSpPr>
        <p:spPr bwMode="auto">
          <a:xfrm>
            <a:off x="0" y="8829121"/>
            <a:ext cx="3038145" cy="465743"/>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l" defTabSz="922706">
              <a:defRPr sz="1300" dirty="0">
                <a:latin typeface="Arial" pitchFamily="34" charset="0"/>
              </a:defRPr>
            </a:lvl1pPr>
          </a:lstStyle>
          <a:p>
            <a:pPr>
              <a:defRPr/>
            </a:pPr>
            <a:endParaRPr lang="en-US"/>
          </a:p>
        </p:txBody>
      </p:sp>
      <p:sp>
        <p:nvSpPr>
          <p:cNvPr id="133127" name="Rectangle 7"/>
          <p:cNvSpPr>
            <a:spLocks noGrp="1" noChangeArrowheads="1"/>
          </p:cNvSpPr>
          <p:nvPr>
            <p:ph type="sldNum" sz="quarter" idx="5"/>
          </p:nvPr>
        </p:nvSpPr>
        <p:spPr bwMode="auto">
          <a:xfrm>
            <a:off x="3970734" y="8829121"/>
            <a:ext cx="3038145" cy="465743"/>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defTabSz="922706">
              <a:defRPr sz="1300">
                <a:latin typeface="Arial" pitchFamily="34" charset="0"/>
              </a:defRPr>
            </a:lvl1pPr>
          </a:lstStyle>
          <a:p>
            <a:pPr>
              <a:defRPr/>
            </a:pPr>
            <a:fld id="{6CED2D60-9486-4E6F-B367-67D4467490D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2834200-1E4C-4181-BA3A-C2F2C064626F}"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537039" y="4416098"/>
            <a:ext cx="5772018" cy="4552900"/>
          </a:xfrm>
          <a:noFill/>
          <a:ln/>
        </p:spPr>
        <p:txBody>
          <a:bodyPr/>
          <a:lstStyle/>
          <a:p>
            <a:pPr eaLnBrk="1" hangingPunct="1"/>
            <a:r>
              <a:rPr lang="en-US" sz="1100" dirty="0" smtClean="0"/>
              <a:t>RK</a:t>
            </a:r>
          </a:p>
          <a:p>
            <a:pPr eaLnBrk="1" hangingPunct="1"/>
            <a:endParaRPr lang="en-US" sz="1100" dirty="0" smtClean="0"/>
          </a:p>
          <a:p>
            <a:pPr eaLnBrk="1" hangingPunct="1"/>
            <a:r>
              <a:rPr lang="en-US" sz="1100" dirty="0" smtClean="0"/>
              <a:t>Introductions</a:t>
            </a:r>
          </a:p>
          <a:p>
            <a:pPr eaLnBrk="1" hangingPunct="1"/>
            <a:endParaRPr lang="en-US" sz="11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A0C37A2-B735-471B-9664-E3569A788AAE}" type="slidenum">
              <a:rPr lang="en-US" smtClean="0"/>
              <a:pPr/>
              <a:t>10</a:t>
            </a:fld>
            <a:endParaRPr lang="en-US" smtClean="0"/>
          </a:p>
        </p:txBody>
      </p:sp>
      <p:sp>
        <p:nvSpPr>
          <p:cNvPr id="36867" name="Rectangle 2"/>
          <p:cNvSpPr>
            <a:spLocks noGrp="1" noRot="1" noChangeAspect="1" noChangeArrowheads="1" noTextEdit="1"/>
          </p:cNvSpPr>
          <p:nvPr>
            <p:ph type="sldImg"/>
          </p:nvPr>
        </p:nvSpPr>
        <p:spPr>
          <a:xfrm>
            <a:off x="1181100" y="698500"/>
            <a:ext cx="4648200" cy="3486150"/>
          </a:xfrm>
          <a:ln/>
        </p:spPr>
      </p:sp>
      <p:sp>
        <p:nvSpPr>
          <p:cNvPr id="36868" name="Rectangle 3"/>
          <p:cNvSpPr>
            <a:spLocks noGrp="1" noChangeArrowheads="1"/>
          </p:cNvSpPr>
          <p:nvPr>
            <p:ph type="body" idx="1"/>
          </p:nvPr>
        </p:nvSpPr>
        <p:spPr>
          <a:xfrm>
            <a:off x="701345" y="4416099"/>
            <a:ext cx="5607711" cy="4182457"/>
          </a:xfrm>
          <a:noFill/>
          <a:ln/>
        </p:spPr>
        <p:txBody>
          <a:bodyPr/>
          <a:lstStyle/>
          <a:p>
            <a:pPr lvl="1" indent="-220348"/>
            <a:r>
              <a:rPr lang="en-US" sz="1100" dirty="0" smtClean="0"/>
              <a:t>SD</a:t>
            </a:r>
            <a:endParaRPr lang="en-US" sz="1100" baseline="0" dirty="0" smtClean="0"/>
          </a:p>
          <a:p>
            <a:pPr lvl="1" indent="-220348"/>
            <a:endParaRPr lang="en-US" sz="11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2A32320-10CB-4324-AE4B-BA2E7CAB4065}"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0348" indent="-220348"/>
            <a:r>
              <a:rPr lang="en-US" dirty="0" smtClean="0"/>
              <a:t>SD</a:t>
            </a:r>
          </a:p>
          <a:p>
            <a:pPr marL="220348" indent="-220348"/>
            <a:endParaRPr lang="en-US" dirty="0" smtClean="0"/>
          </a:p>
          <a:p>
            <a:pPr marL="220348" indent="-220348"/>
            <a:r>
              <a:rPr lang="en-US" dirty="0" smtClean="0"/>
              <a:t>You will consider this question to help define indicators.</a:t>
            </a:r>
          </a:p>
          <a:p>
            <a:pPr marL="220348" indent="-220348"/>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E79094-85F6-4AF7-A779-C98A41E2945D}"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 typeface="Arial" pitchFamily="34" charset="0"/>
              <a:buNone/>
            </a:pPr>
            <a:r>
              <a:rPr lang="en-US" sz="1100" baseline="0" dirty="0" smtClean="0"/>
              <a:t>SD</a:t>
            </a:r>
          </a:p>
          <a:p>
            <a:pPr eaLnBrk="1" hangingPunct="1">
              <a:buFont typeface="Arial" pitchFamily="34" charset="0"/>
              <a:buNone/>
            </a:pPr>
            <a:endParaRPr lang="en-US" sz="1100" dirty="0" smtClean="0"/>
          </a:p>
          <a:p>
            <a:pPr eaLnBrk="1" hangingPunct="1">
              <a:buFont typeface="Arial" pitchFamily="34" charset="0"/>
              <a:buNone/>
            </a:pPr>
            <a:r>
              <a:rPr lang="en-US" sz="1100" dirty="0" smtClean="0"/>
              <a:t>We are now doing a</a:t>
            </a:r>
            <a:r>
              <a:rPr lang="en-US" sz="1100" baseline="0" dirty="0" smtClean="0"/>
              <a:t> small group </a:t>
            </a:r>
            <a:r>
              <a:rPr lang="en-US" sz="1100" dirty="0" smtClean="0"/>
              <a:t>activity to help define indicators for the primary</a:t>
            </a:r>
            <a:r>
              <a:rPr lang="en-US" sz="1100" baseline="0" dirty="0" smtClean="0"/>
              <a:t> audience</a:t>
            </a:r>
            <a:r>
              <a:rPr lang="en-US" sz="1100" dirty="0" smtClean="0"/>
              <a:t>.  The goal is to brain dump indicators for</a:t>
            </a:r>
            <a:r>
              <a:rPr lang="en-US" sz="1100" baseline="0" dirty="0" smtClean="0"/>
              <a:t> the three outcomes you have chosen.</a:t>
            </a:r>
            <a:endParaRPr lang="en-US" sz="1100" dirty="0" smtClean="0"/>
          </a:p>
          <a:p>
            <a:pPr eaLnBrk="1" hangingPunct="1">
              <a:buFont typeface="Arial" pitchFamily="34" charset="0"/>
              <a:buNone/>
            </a:pPr>
            <a:endParaRPr lang="en-US" sz="1100" dirty="0" smtClean="0"/>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1100" dirty="0" smtClean="0"/>
              <a:t>Randi</a:t>
            </a:r>
            <a:r>
              <a:rPr lang="en-US" sz="1100" baseline="0" dirty="0" smtClean="0"/>
              <a:t> and I will keep time.  We will ask you to spend five minutes per outcome brainstorming. Ask yourself, “What must your audience do or say to demonstrate they have …” Don’t worry about language; that comes later.</a:t>
            </a:r>
          </a:p>
          <a:p>
            <a:pPr eaLnBrk="1" hangingPunct="1">
              <a:buFont typeface="Arial" pitchFamily="34" charset="0"/>
              <a:buNone/>
            </a:pPr>
            <a:endParaRPr lang="en-US" sz="1100" baseline="0" dirty="0" smtClean="0"/>
          </a:p>
          <a:p>
            <a:pPr eaLnBrk="1" hangingPunct="1">
              <a:buFont typeface="Arial" pitchFamily="34" charset="0"/>
              <a:buNone/>
            </a:pPr>
            <a:r>
              <a:rPr lang="en-US" sz="1100" baseline="0" dirty="0" smtClean="0"/>
              <a:t>Then, we will give you 10-15 minutes to tighten what you already have (collapse similar ideas, make things more concrete, delete).</a:t>
            </a:r>
          </a:p>
          <a:p>
            <a:pPr eaLnBrk="1" hangingPunct="1">
              <a:buFont typeface="Arial" pitchFamily="34" charset="0"/>
              <a:buNone/>
            </a:pPr>
            <a:endParaRPr lang="en-US" sz="1100" baseline="0" dirty="0" smtClean="0"/>
          </a:p>
          <a:p>
            <a:pPr eaLnBrk="1" hangingPunct="1">
              <a:buFont typeface="Arial" pitchFamily="34" charset="0"/>
              <a:buNone/>
            </a:pPr>
            <a:r>
              <a:rPr lang="en-US" sz="1100" baseline="0" dirty="0" smtClean="0"/>
              <a:t>During the final 15-20 minutes, we will ask you to pair with the other group at your table to push for clarity.</a:t>
            </a:r>
          </a:p>
          <a:p>
            <a:pPr eaLnBrk="1" hangingPunct="1">
              <a:buFont typeface="Arial" pitchFamily="34" charset="0"/>
              <a:buNone/>
            </a:pPr>
            <a:endParaRPr lang="en-US" sz="1100" baseline="0" dirty="0" smtClean="0"/>
          </a:p>
          <a:p>
            <a:pPr marL="220348" indent="-220348" eaLnBrk="1" hangingPunct="1">
              <a:buAutoNum type="arabicParenBoth"/>
            </a:pPr>
            <a:r>
              <a:rPr lang="en-US" sz="1100" dirty="0" smtClean="0"/>
              <a:t>Is the indicator concrete and specific </a:t>
            </a:r>
            <a:r>
              <a:rPr lang="en-US" sz="1100" u="sng" dirty="0" smtClean="0"/>
              <a:t>OR</a:t>
            </a:r>
            <a:r>
              <a:rPr lang="en-US" sz="1100" dirty="0" smtClean="0"/>
              <a:t> is it open to interpretation?  Do people understand it differently?  Push your colleagues to achieve clarity.  Ask them, “What do you mean by X?”  and “Can you give me an example?”</a:t>
            </a:r>
          </a:p>
          <a:p>
            <a:pPr marL="220348" indent="-220348" eaLnBrk="1" hangingPunct="1">
              <a:buAutoNum type="arabicParenBoth"/>
            </a:pPr>
            <a:r>
              <a:rPr lang="en-US" sz="1100" dirty="0" smtClean="0"/>
              <a:t>Is the indicator realistic to achieve given what you envision for the your project?  Given</a:t>
            </a:r>
            <a:r>
              <a:rPr lang="en-US" sz="1100" baseline="0" dirty="0" smtClean="0"/>
              <a:t> audiences exposure to the program (number of visits, etc.), is X realistic to achieve?</a:t>
            </a:r>
            <a:endParaRPr lang="en-US" sz="1100" dirty="0" smtClean="0"/>
          </a:p>
          <a:p>
            <a:pPr eaLnBrk="1" hangingPunct="1">
              <a:buFont typeface="Arial" pitchFamily="34" charset="0"/>
              <a:buNone/>
            </a:pPr>
            <a:endParaRPr lang="en-US" sz="1100" baseline="0" dirty="0" smtClean="0"/>
          </a:p>
          <a:p>
            <a:pPr eaLnBrk="1" hangingPunct="1">
              <a:buFont typeface="Arial" pitchFamily="34" charset="0"/>
              <a:buNone/>
            </a:pPr>
            <a:endParaRPr lang="en-US" sz="1100" baseline="0" dirty="0" smtClean="0"/>
          </a:p>
          <a:p>
            <a:pPr eaLnBrk="1" hangingPunct="1">
              <a:buFont typeface="Arial" pitchFamily="34" charset="0"/>
              <a:buNone/>
            </a:pPr>
            <a:endParaRPr lang="en-US" sz="1100" baseline="0" dirty="0" smtClean="0"/>
          </a:p>
          <a:p>
            <a:pPr eaLnBrk="1" hangingPunct="1">
              <a:buFont typeface="Arial" pitchFamily="34" charset="0"/>
              <a:buNone/>
            </a:pPr>
            <a:endParaRPr lang="en-US" sz="1100" baseline="0" dirty="0" smtClean="0"/>
          </a:p>
          <a:p>
            <a:pPr eaLnBrk="1" hangingPunct="1">
              <a:buFont typeface="Arial" pitchFamily="34" charset="0"/>
              <a:buNone/>
            </a:pPr>
            <a:endParaRPr lang="en-US" sz="1100" dirty="0" smtClean="0"/>
          </a:p>
          <a:p>
            <a:pPr eaLnBrk="1" hangingPunct="1">
              <a:buFont typeface="Arial" pitchFamily="34" charset="0"/>
              <a:buNone/>
            </a:pPr>
            <a:endParaRPr lang="en-US" sz="1100" dirty="0" smtClean="0"/>
          </a:p>
          <a:p>
            <a:pPr eaLnBrk="1" hangingPunct="1">
              <a:buFont typeface="Arial" pitchFamily="34" charset="0"/>
              <a:buNone/>
            </a:pPr>
            <a:endParaRPr lang="en-US" sz="11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2A32320-10CB-4324-AE4B-BA2E7CAB4065}" type="slidenum">
              <a:rPr lang="en-US" smtClean="0"/>
              <a:pPr/>
              <a:t>13</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z="1100" dirty="0" smtClean="0"/>
              <a:t>SD </a:t>
            </a:r>
          </a:p>
          <a:p>
            <a:pPr eaLnBrk="1" hangingPunct="1"/>
            <a:r>
              <a:rPr lang="en-US" sz="1100" dirty="0" smtClean="0"/>
              <a:t> [I see this more as</a:t>
            </a:r>
            <a:r>
              <a:rPr lang="en-US" sz="1100" baseline="0" dirty="0" smtClean="0"/>
              <a:t> the instructions or guidance we give them as we circulate; I don’t know if we need it on a slide]</a:t>
            </a:r>
            <a:endParaRPr lang="en-US" sz="1100" dirty="0" smtClean="0"/>
          </a:p>
          <a:p>
            <a:pPr eaLnBrk="1" hangingPunct="1"/>
            <a:endParaRPr lang="en-US" sz="1100" dirty="0" smtClean="0"/>
          </a:p>
          <a:p>
            <a:pPr eaLnBrk="1" hangingPunct="1"/>
            <a:r>
              <a:rPr lang="en-US" sz="1100" dirty="0" smtClean="0"/>
              <a:t>We will consider these questions to hone the ideas and language for each indicator.</a:t>
            </a:r>
          </a:p>
          <a:p>
            <a:pPr eaLnBrk="1" hangingPunct="1"/>
            <a:endParaRPr lang="en-US" sz="1100" dirty="0" smtClean="0"/>
          </a:p>
          <a:p>
            <a:pPr marL="220348" indent="-220348" eaLnBrk="1" hangingPunct="1">
              <a:buAutoNum type="arabicParenBoth"/>
            </a:pPr>
            <a:r>
              <a:rPr lang="en-US" sz="1100" dirty="0" smtClean="0"/>
              <a:t>Is the indicator concrete and specific </a:t>
            </a:r>
            <a:r>
              <a:rPr lang="en-US" sz="1100" u="sng" dirty="0" smtClean="0"/>
              <a:t>OR</a:t>
            </a:r>
            <a:r>
              <a:rPr lang="en-US" sz="1100" dirty="0" smtClean="0"/>
              <a:t> is it open to interpretation?  Do people understand it differently?  Push your colleagues to achieve clarity.  Ask them, “What do you mean by X?”  and “Can you give me an example?”</a:t>
            </a:r>
          </a:p>
          <a:p>
            <a:pPr marL="220348" indent="-220348" eaLnBrk="1" hangingPunct="1">
              <a:buAutoNum type="arabicParenBoth"/>
            </a:pPr>
            <a:r>
              <a:rPr lang="en-US" sz="1100" dirty="0" smtClean="0"/>
              <a:t>Is the indicator realistic to achieve given what you envision for the Knight School Programs?  Given</a:t>
            </a:r>
            <a:r>
              <a:rPr lang="en-US" sz="1100" baseline="0" dirty="0" smtClean="0"/>
              <a:t> students and teachers exposure to the program (number of visits, etc.), is X realistic to achieve?</a:t>
            </a:r>
            <a:endParaRPr lang="en-US" sz="1100" dirty="0" smtClean="0"/>
          </a:p>
          <a:p>
            <a:pPr eaLnBrk="1" hangingPunct="1"/>
            <a:endParaRPr lang="en-US" sz="1100" dirty="0" smtClean="0"/>
          </a:p>
          <a:p>
            <a:pPr eaLnBrk="1" hangingPunct="1"/>
            <a:endParaRPr lang="en-US" sz="11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E79094-85F6-4AF7-A779-C98A41E2945D}" type="slidenum">
              <a:rPr lang="en-US" smtClean="0"/>
              <a:pPr/>
              <a:t>14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 typeface="Arial" pitchFamily="34" charset="0"/>
              <a:buNone/>
            </a:pPr>
            <a:r>
              <a:rPr lang="en-US" sz="1100" dirty="0" smtClean="0"/>
              <a:t>SD</a:t>
            </a:r>
          </a:p>
          <a:p>
            <a:pPr eaLnBrk="1" hangingPunct="1">
              <a:buFont typeface="Arial" pitchFamily="34" charset="0"/>
              <a:buNone/>
            </a:pPr>
            <a:endParaRPr lang="en-US" sz="1100" dirty="0" smtClean="0"/>
          </a:p>
          <a:p>
            <a:pPr eaLnBrk="1" hangingPunct="1">
              <a:buFont typeface="Arial" pitchFamily="34" charset="0"/>
              <a:buNone/>
            </a:pPr>
            <a:r>
              <a:rPr lang="en-US" sz="1100" dirty="0" smtClean="0"/>
              <a:t>Now,</a:t>
            </a:r>
            <a:r>
              <a:rPr lang="en-US" sz="1100" baseline="0" dirty="0" smtClean="0"/>
              <a:t> comes another important step for planning your evaluation—choosing appropriate data collection methods.</a:t>
            </a:r>
          </a:p>
          <a:p>
            <a:pPr eaLnBrk="1" hangingPunct="1">
              <a:buFont typeface="Arial" pitchFamily="34" charset="0"/>
              <a:buNone/>
            </a:pPr>
            <a:endParaRPr lang="en-US" sz="1100" baseline="0" dirty="0" smtClean="0"/>
          </a:p>
          <a:p>
            <a:pPr eaLnBrk="1" hangingPunct="1">
              <a:buFont typeface="Arial" pitchFamily="34" charset="0"/>
              <a:buNone/>
            </a:pPr>
            <a:r>
              <a:rPr lang="en-US" sz="1100" baseline="0" dirty="0" smtClean="0"/>
              <a:t>You will have 20 minutes for this part.</a:t>
            </a:r>
            <a:endParaRPr lang="en-US" sz="11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a:t>
            </a:r>
            <a:endParaRPr lang="en-US" dirty="0"/>
          </a:p>
        </p:txBody>
      </p:sp>
      <p:sp>
        <p:nvSpPr>
          <p:cNvPr id="4" name="Slide Number Placeholder 3"/>
          <p:cNvSpPr>
            <a:spLocks noGrp="1"/>
          </p:cNvSpPr>
          <p:nvPr>
            <p:ph type="sldNum" sz="quarter" idx="10"/>
          </p:nvPr>
        </p:nvSpPr>
        <p:spPr/>
        <p:txBody>
          <a:bodyPr/>
          <a:lstStyle/>
          <a:p>
            <a:pPr>
              <a:defRPr/>
            </a:pPr>
            <a:fld id="{6CED2D60-9486-4E6F-B367-67D4467490D6}"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a:t>
            </a:r>
            <a:endParaRPr lang="en-US" dirty="0"/>
          </a:p>
        </p:txBody>
      </p:sp>
      <p:sp>
        <p:nvSpPr>
          <p:cNvPr id="4" name="Slide Number Placeholder 3"/>
          <p:cNvSpPr>
            <a:spLocks noGrp="1"/>
          </p:cNvSpPr>
          <p:nvPr>
            <p:ph type="sldNum" sz="quarter" idx="10"/>
          </p:nvPr>
        </p:nvSpPr>
        <p:spPr/>
        <p:txBody>
          <a:bodyPr/>
          <a:lstStyle/>
          <a:p>
            <a:pPr>
              <a:defRPr/>
            </a:pPr>
            <a:fld id="{6CED2D60-9486-4E6F-B367-67D4467490D6}"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a:t>
            </a:r>
            <a:endParaRPr lang="en-US" dirty="0"/>
          </a:p>
        </p:txBody>
      </p:sp>
      <p:sp>
        <p:nvSpPr>
          <p:cNvPr id="4" name="Slide Number Placeholder 3"/>
          <p:cNvSpPr>
            <a:spLocks noGrp="1"/>
          </p:cNvSpPr>
          <p:nvPr>
            <p:ph type="sldNum" sz="quarter" idx="10"/>
          </p:nvPr>
        </p:nvSpPr>
        <p:spPr/>
        <p:txBody>
          <a:bodyPr/>
          <a:lstStyle/>
          <a:p>
            <a:pPr>
              <a:defRPr/>
            </a:pPr>
            <a:fld id="{6CED2D60-9486-4E6F-B367-67D4467490D6}"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a:t>
            </a:r>
            <a:endParaRPr lang="en-US" dirty="0"/>
          </a:p>
        </p:txBody>
      </p:sp>
      <p:sp>
        <p:nvSpPr>
          <p:cNvPr id="4" name="Slide Number Placeholder 3"/>
          <p:cNvSpPr>
            <a:spLocks noGrp="1"/>
          </p:cNvSpPr>
          <p:nvPr>
            <p:ph type="sldNum" sz="quarter" idx="10"/>
          </p:nvPr>
        </p:nvSpPr>
        <p:spPr/>
        <p:txBody>
          <a:bodyPr/>
          <a:lstStyle/>
          <a:p>
            <a:pPr>
              <a:defRPr/>
            </a:pPr>
            <a:fld id="{6CED2D60-9486-4E6F-B367-67D4467490D6}"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a:t>
            </a:r>
            <a:endParaRPr lang="en-US" dirty="0"/>
          </a:p>
        </p:txBody>
      </p:sp>
      <p:sp>
        <p:nvSpPr>
          <p:cNvPr id="4" name="Slide Number Placeholder 3"/>
          <p:cNvSpPr>
            <a:spLocks noGrp="1"/>
          </p:cNvSpPr>
          <p:nvPr>
            <p:ph type="sldNum" sz="quarter" idx="10"/>
          </p:nvPr>
        </p:nvSpPr>
        <p:spPr/>
        <p:txBody>
          <a:bodyPr/>
          <a:lstStyle/>
          <a:p>
            <a:pPr>
              <a:defRPr/>
            </a:pPr>
            <a:fld id="{6CED2D60-9486-4E6F-B367-67D4467490D6}"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509DE2D-9C2B-4974-B775-FEB3C538D97E}" type="slidenum">
              <a:rPr lang="en-US" smtClean="0"/>
              <a:pPr/>
              <a:t>2</a:t>
            </a:fld>
            <a:endParaRPr lang="en-US" smtClean="0"/>
          </a:p>
        </p:txBody>
      </p:sp>
      <p:sp>
        <p:nvSpPr>
          <p:cNvPr id="25603" name="Rectangle 2"/>
          <p:cNvSpPr>
            <a:spLocks noGrp="1" noRot="1" noChangeAspect="1" noChangeArrowheads="1" noTextEdit="1"/>
          </p:cNvSpPr>
          <p:nvPr>
            <p:ph type="sldImg"/>
          </p:nvPr>
        </p:nvSpPr>
        <p:spPr>
          <a:xfrm>
            <a:off x="1181100" y="698500"/>
            <a:ext cx="4648200" cy="3486150"/>
          </a:xfrm>
          <a:ln/>
        </p:spPr>
      </p:sp>
      <p:sp>
        <p:nvSpPr>
          <p:cNvPr id="25604" name="Rectangle 3"/>
          <p:cNvSpPr>
            <a:spLocks noGrp="1" noChangeArrowheads="1"/>
          </p:cNvSpPr>
          <p:nvPr>
            <p:ph type="body" idx="1"/>
          </p:nvPr>
        </p:nvSpPr>
        <p:spPr>
          <a:xfrm>
            <a:off x="701345" y="4416099"/>
            <a:ext cx="5607711" cy="4182457"/>
          </a:xfrm>
          <a:noFill/>
          <a:ln/>
        </p:spPr>
        <p:txBody>
          <a:bodyPr/>
          <a:lstStyle/>
          <a:p>
            <a:r>
              <a:rPr lang="en-US" sz="1100" dirty="0" smtClean="0"/>
              <a:t>RK</a:t>
            </a:r>
          </a:p>
          <a:p>
            <a:endParaRPr lang="en-US" sz="1100" dirty="0" smtClean="0"/>
          </a:p>
          <a:p>
            <a:r>
              <a:rPr lang="en-US" sz="1100" dirty="0" smtClean="0"/>
              <a:t>Review the agenda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CACEBCF-9B1E-467C-A0CD-41058D46637B}" type="slidenum">
              <a:rPr lang="en-US" smtClean="0">
                <a:latin typeface="Arial" charset="0"/>
              </a:rPr>
              <a:pPr/>
              <a:t>20</a:t>
            </a:fld>
            <a:endParaRPr lang="en-US" dirty="0"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latin typeface="Arial" pitchFamily="34" charset="0"/>
              </a:rPr>
              <a:t>RK</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latin typeface="Arial" pitchFamily="34" charset="0"/>
            </a:endParaRPr>
          </a:p>
          <a:p>
            <a:pPr eaLnBrk="1" hangingPunct="1"/>
            <a:r>
              <a:rPr lang="en-US" dirty="0" smtClean="0">
                <a:latin typeface="Arial" charset="0"/>
              </a:rPr>
              <a:t> </a:t>
            </a:r>
          </a:p>
          <a:p>
            <a:pPr eaLnBrk="1" hangingPunct="1"/>
            <a:r>
              <a:rPr lang="en-US" dirty="0" smtClean="0">
                <a:latin typeface="Arial" charset="0"/>
              </a:rPr>
              <a:t>But, if you can think about the process you</a:t>
            </a:r>
            <a:r>
              <a:rPr lang="en-US" baseline="0" dirty="0" smtClean="0">
                <a:latin typeface="Arial" charset="0"/>
              </a:rPr>
              <a:t> implemented today, what are your thoughts?  What was challenging?  What was uncomfortable?  What might you do differently when you replicate the process at home?</a:t>
            </a:r>
          </a:p>
          <a:p>
            <a:pPr eaLnBrk="1" hangingPunct="1"/>
            <a:endParaRPr lang="en-US" baseline="0" dirty="0" smtClean="0">
              <a:latin typeface="Arial" charset="0"/>
            </a:endParaRPr>
          </a:p>
          <a:p>
            <a:pPr eaLnBrk="1" hangingPunct="1"/>
            <a:r>
              <a:rPr lang="en-US" baseline="0" dirty="0" smtClean="0">
                <a:latin typeface="Arial" charset="0"/>
              </a:rPr>
              <a:t>What did </a:t>
            </a:r>
            <a:r>
              <a:rPr lang="en-US" baseline="0" smtClean="0">
                <a:latin typeface="Arial" charset="0"/>
              </a:rPr>
              <a:t>you learn?</a:t>
            </a:r>
            <a:endParaRPr 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CACEBCF-9B1E-467C-A0CD-41058D46637B}" type="slidenum">
              <a:rPr lang="en-US" smtClean="0">
                <a:latin typeface="Arial" charset="0"/>
              </a:rPr>
              <a:pPr/>
              <a:t>3</a:t>
            </a:fld>
            <a:endParaRPr lang="en-US" dirty="0"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latin typeface="Arial" pitchFamily="34" charset="0"/>
              </a:rPr>
              <a:t>RK</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latin typeface="Arial" pitchFamily="34" charset="0"/>
            </a:endParaRPr>
          </a:p>
          <a:p>
            <a:pPr eaLnBrk="1" hangingPunct="1"/>
            <a:endParaRPr lang="en-US" dirty="0" smtClean="0">
              <a:latin typeface="Arial" charset="0"/>
            </a:endParaRPr>
          </a:p>
          <a:p>
            <a:pPr eaLnBrk="1" hangingPunct="1"/>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A31C179-CDE7-4961-B7FE-E5276D8AEFF5}" type="slidenum">
              <a:rPr lang="en-US" sz="1000" smtClean="0"/>
              <a:pPr/>
              <a:t>4</a:t>
            </a:fld>
            <a:endParaRPr lang="en-US" sz="1000" dirty="0" smtClean="0"/>
          </a:p>
        </p:txBody>
      </p:sp>
      <p:sp>
        <p:nvSpPr>
          <p:cNvPr id="30723" name="Rectangle 2"/>
          <p:cNvSpPr>
            <a:spLocks noGrp="1" noRot="1" noChangeAspect="1" noChangeArrowheads="1" noTextEdit="1"/>
          </p:cNvSpPr>
          <p:nvPr>
            <p:ph type="sldImg"/>
          </p:nvPr>
        </p:nvSpPr>
        <p:spPr>
          <a:xfrm>
            <a:off x="1181100" y="698500"/>
            <a:ext cx="4648200" cy="3486150"/>
          </a:xfrm>
          <a:ln/>
        </p:spPr>
      </p:sp>
      <p:sp>
        <p:nvSpPr>
          <p:cNvPr id="30724" name="Rectangle 3"/>
          <p:cNvSpPr>
            <a:spLocks noGrp="1" noChangeArrowheads="1"/>
          </p:cNvSpPr>
          <p:nvPr>
            <p:ph type="body" idx="1"/>
          </p:nvPr>
        </p:nvSpPr>
        <p:spPr>
          <a:xfrm>
            <a:off x="701345" y="4416099"/>
            <a:ext cx="5607711" cy="4182457"/>
          </a:xfrm>
          <a:noFill/>
          <a:ln/>
        </p:spPr>
        <p:txBody>
          <a:bodyPr/>
          <a:lstStyle/>
          <a:p>
            <a:pPr eaLnBrk="1" hangingPunct="1"/>
            <a:r>
              <a:rPr lang="en-US" sz="1100" dirty="0" err="1" smtClean="0">
                <a:cs typeface="Arial" pitchFamily="34" charset="0"/>
              </a:rPr>
              <a:t>RK</a:t>
            </a:r>
            <a:endParaRPr lang="en-US" sz="1100" dirty="0" smtClean="0">
              <a:cs typeface="Arial" pitchFamily="34" charset="0"/>
            </a:endParaRPr>
          </a:p>
          <a:p>
            <a:pPr marL="228600" indent="-228600" eaLnBrk="1" hangingPunct="1">
              <a:buNone/>
            </a:pPr>
            <a:endParaRPr lang="en-US" sz="1100" dirty="0" smtClean="0">
              <a:cs typeface="Arial" pitchFamily="34" charset="0"/>
            </a:endParaRPr>
          </a:p>
          <a:p>
            <a:pPr marL="228600" indent="-228600" eaLnBrk="1" hangingPunct="1">
              <a:buNone/>
            </a:pPr>
            <a:r>
              <a:rPr lang="en-US" sz="1100" u="sng" dirty="0" smtClean="0">
                <a:cs typeface="Arial" pitchFamily="34" charset="0"/>
              </a:rPr>
              <a:t>Pitfall</a:t>
            </a:r>
            <a:r>
              <a:rPr lang="en-US" sz="1100" u="sng" baseline="0" dirty="0" smtClean="0">
                <a:cs typeface="Arial" pitchFamily="34" charset="0"/>
              </a:rPr>
              <a:t> #1</a:t>
            </a:r>
            <a:r>
              <a:rPr lang="en-US" sz="1100" baseline="0" dirty="0" smtClean="0">
                <a:cs typeface="Arial" pitchFamily="34" charset="0"/>
              </a:rPr>
              <a:t>: </a:t>
            </a:r>
            <a:r>
              <a:rPr lang="en-US" sz="1100" dirty="0" smtClean="0">
                <a:cs typeface="Arial" pitchFamily="34" charset="0"/>
              </a:rPr>
              <a:t>It</a:t>
            </a:r>
            <a:r>
              <a:rPr lang="en-US" sz="1100" baseline="0" dirty="0" smtClean="0">
                <a:cs typeface="Arial" pitchFamily="34" charset="0"/>
              </a:rPr>
              <a:t> was tempting for many of you to include some aspect of what you would do or facilitate as part of your project in the outcome statements.  For example, “As part of course curriculum”; “the institution will collaborate with X to.”  This is important to articulate but not as part of the impact framework.  Once you have your impact framework, use it to help you determine what you need to do to help you achieve the results you desire.</a:t>
            </a:r>
          </a:p>
          <a:p>
            <a:pPr marL="228600" indent="-228600" eaLnBrk="1" hangingPunct="1">
              <a:buNone/>
            </a:pPr>
            <a:endParaRPr lang="en-US" sz="1100" baseline="0" dirty="0" smtClean="0">
              <a:cs typeface="Arial" pitchFamily="34" charset="0"/>
            </a:endParaRPr>
          </a:p>
          <a:p>
            <a:pPr marL="228600" indent="-228600" eaLnBrk="1" hangingPunct="1">
              <a:buNone/>
            </a:pPr>
            <a:r>
              <a:rPr lang="en-US" sz="1100" u="sng" baseline="0" dirty="0" smtClean="0">
                <a:cs typeface="Arial" pitchFamily="34" charset="0"/>
              </a:rPr>
              <a:t>Pitfall #2</a:t>
            </a:r>
            <a:r>
              <a:rPr lang="en-US" sz="1100" baseline="0" dirty="0" smtClean="0">
                <a:cs typeface="Arial" pitchFamily="34" charset="0"/>
              </a:rPr>
              <a:t>: Many of you fell into the trap of including everything but the kitchen sink.  That is, trying to include several outcomes in one outcome statement (“understand and use” “be aware of and value”).  </a:t>
            </a:r>
          </a:p>
          <a:p>
            <a:pPr marL="228600" indent="-228600" eaLnBrk="1" hangingPunct="1">
              <a:buNone/>
            </a:pPr>
            <a:endParaRPr lang="en-US" sz="1100" baseline="0" dirty="0" smtClean="0">
              <a:cs typeface="Arial" pitchFamily="34" charset="0"/>
            </a:endParaRPr>
          </a:p>
          <a:p>
            <a:pPr marL="228600" indent="-228600" eaLnBrk="1" hangingPunct="1">
              <a:buNone/>
            </a:pPr>
            <a:r>
              <a:rPr lang="en-US" sz="1100" u="sng" baseline="0" dirty="0" smtClean="0">
                <a:cs typeface="Arial" pitchFamily="34" charset="0"/>
              </a:rPr>
              <a:t>Pitfall #3</a:t>
            </a:r>
            <a:r>
              <a:rPr lang="en-US" sz="1100" baseline="0" dirty="0" smtClean="0">
                <a:cs typeface="Arial" pitchFamily="34" charset="0"/>
              </a:rPr>
              <a:t>: Similarly, some of you reiterated the same outcome in different categories.  While one single idea can exist on a continuum, for example, first the audience is aware, then they are interested, then they alter their behavior, push yourself to consider where you ultimately want them to end up.  </a:t>
            </a:r>
          </a:p>
          <a:p>
            <a:pPr marL="228600" indent="-228600" eaLnBrk="1" hangingPunct="1">
              <a:buNone/>
            </a:pPr>
            <a:endParaRPr lang="en-US" sz="1100" baseline="0" dirty="0" smtClean="0">
              <a:cs typeface="Arial" pitchFamily="34" charset="0"/>
            </a:endParaRPr>
          </a:p>
          <a:p>
            <a:pPr marL="228600" indent="-228600" eaLnBrk="1" hangingPunct="1">
              <a:buNone/>
            </a:pPr>
            <a:r>
              <a:rPr lang="en-US" sz="1100" baseline="0" dirty="0" smtClean="0">
                <a:cs typeface="Arial" pitchFamily="34" charset="0"/>
              </a:rPr>
              <a:t>	Along with this, given the audience’s level of exposure to ideas, concepts, and experiences, what is realistic to achieve in the context of your project?  This can help you determine a realistic point along the continuum.  </a:t>
            </a:r>
          </a:p>
          <a:p>
            <a:pPr marL="228600" indent="-228600" eaLnBrk="1" hangingPunct="1">
              <a:buNone/>
            </a:pPr>
            <a:endParaRPr lang="en-US" sz="1100" baseline="0" dirty="0" smtClean="0">
              <a:cs typeface="Arial" pitchFamily="34" charset="0"/>
            </a:endParaRPr>
          </a:p>
          <a:p>
            <a:pPr marL="228600" indent="-228600" eaLnBrk="1" hangingPunct="1">
              <a:buNone/>
            </a:pPr>
            <a:r>
              <a:rPr lang="en-US" sz="1100" u="sng" baseline="0" dirty="0" smtClean="0">
                <a:cs typeface="Arial" pitchFamily="34" charset="0"/>
              </a:rPr>
              <a:t>Pitfall #4</a:t>
            </a:r>
            <a:r>
              <a:rPr lang="en-US" sz="1100" baseline="0" dirty="0" smtClean="0">
                <a:cs typeface="Arial" pitchFamily="34" charset="0"/>
              </a:rPr>
              <a:t>: Some of you identified a broad audience group such as families or a “diverse public.” The more specific you can be about your audience the better.  For example, families with children between the ages of X and X?</a:t>
            </a:r>
          </a:p>
          <a:p>
            <a:pPr marL="228600" indent="-228600" eaLnBrk="1" hangingPunct="1">
              <a:buNone/>
            </a:pPr>
            <a:endParaRPr lang="en-US" sz="1100" baseline="0" dirty="0" smtClean="0">
              <a:cs typeface="Arial" pitchFamily="34" charset="0"/>
            </a:endParaRPr>
          </a:p>
          <a:p>
            <a:pPr marL="228600" indent="-228600" eaLnBrk="1" hangingPunct="1">
              <a:buNone/>
            </a:pPr>
            <a:r>
              <a:rPr lang="en-US" sz="1100" u="sng" baseline="0" dirty="0" smtClean="0">
                <a:cs typeface="Arial" pitchFamily="34" charset="0"/>
              </a:rPr>
              <a:t>Pitfall #5</a:t>
            </a:r>
            <a:r>
              <a:rPr lang="en-US" sz="1100" baseline="0" dirty="0" smtClean="0">
                <a:cs typeface="Arial" pitchFamily="34" charset="0"/>
              </a:rPr>
              <a:t>: Occasionally, the outcomes you defined lacked specificity.  The indicators can often serve to flesh these ideas out but you may also want to consider whether the outcome should be more concrete.  For example, something like “learn life skills” may need to be placed in a more specific context.   </a:t>
            </a:r>
            <a:endParaRPr lang="en-US" sz="1100" dirty="0" smtClean="0">
              <a:cs typeface="Arial" pitchFamily="34" charset="0"/>
            </a:endParaRPr>
          </a:p>
          <a:p>
            <a:pPr eaLnBrk="1" hangingPunct="1"/>
            <a:endParaRPr lang="en-US" sz="1100" dirty="0" smtClean="0">
              <a:cs typeface="Arial" pitchFamily="34" charset="0"/>
            </a:endParaRPr>
          </a:p>
          <a:p>
            <a:pPr eaLnBrk="1" hangingPunct="1"/>
            <a:endParaRPr lang="en-US" sz="1100" dirty="0"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E79094-85F6-4AF7-A779-C98A41E2945D}" type="slidenum">
              <a:rPr lang="en-US" smtClean="0"/>
              <a:pPr/>
              <a:t>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z="1100" dirty="0" smtClean="0"/>
              <a:t>RK</a:t>
            </a:r>
          </a:p>
          <a:p>
            <a:pPr eaLnBrk="1" hangingPunct="1"/>
            <a:endParaRPr lang="en-US" sz="1100" dirty="0" smtClean="0"/>
          </a:p>
          <a:p>
            <a:pPr eaLnBrk="1" hangingPunct="1"/>
            <a:r>
              <a:rPr lang="en-US" sz="1100" dirty="0" smtClean="0"/>
              <a:t>Every group identified a different number of</a:t>
            </a:r>
            <a:r>
              <a:rPr lang="en-US" sz="1100" baseline="0" dirty="0" smtClean="0"/>
              <a:t> audiences and outcomes.  Some of you may have already chosen one audience of focus, while others may still be deciding between two or three audiences.  Likewise, some of you may have narrowed your outcomes down to three or four, while others may still be prioritizing the outcomes you developed.</a:t>
            </a:r>
          </a:p>
          <a:p>
            <a:pPr eaLnBrk="1" hangingPunct="1"/>
            <a:endParaRPr lang="en-US" sz="1100" baseline="0" dirty="0" smtClean="0"/>
          </a:p>
          <a:p>
            <a:pPr eaLnBrk="1" hangingPunct="1"/>
            <a:r>
              <a:rPr lang="en-US" sz="1100" baseline="0" dirty="0" smtClean="0"/>
              <a:t>We would like you to take this time to choose </a:t>
            </a:r>
            <a:r>
              <a:rPr lang="en-US" sz="1100" u="sng" baseline="0" dirty="0" smtClean="0"/>
              <a:t>up to three outcomes</a:t>
            </a:r>
            <a:r>
              <a:rPr lang="en-US" sz="1100" baseline="0" dirty="0" smtClean="0"/>
              <a:t> for which you will develop indicators.  You can maintain the other outcomes you have developed but, for today’s purposes, focus on three outcomes for your primary audience.</a:t>
            </a:r>
          </a:p>
          <a:p>
            <a:pPr eaLnBrk="1" hangingPunct="1"/>
            <a:endParaRPr lang="en-US" sz="1100" baseline="0" dirty="0" smtClean="0"/>
          </a:p>
          <a:p>
            <a:pPr eaLnBrk="1" hangingPunct="1"/>
            <a:r>
              <a:rPr lang="en-US" sz="1100" baseline="0" dirty="0" smtClean="0"/>
              <a:t>This workshop is giving you an exercise to complete and you can do this exercise again, back home, with the remaining outcomes.  This workshop is about imparting a replicable process.</a:t>
            </a:r>
            <a:endParaRPr lang="en-US" sz="11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2A32320-10CB-4324-AE4B-BA2E7CAB4065}" type="slidenum">
              <a:rPr lang="en-US" smtClean="0"/>
              <a:pPr/>
              <a:t>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100" dirty="0" smtClean="0"/>
              <a:t>RK</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1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100" dirty="0" smtClean="0"/>
              <a:t>We are going to do an</a:t>
            </a:r>
            <a:r>
              <a:rPr lang="en-US" sz="1100" baseline="0" dirty="0" smtClean="0"/>
              <a:t> activity now to help you prioritize the outcomes for each audience. </a:t>
            </a:r>
            <a:r>
              <a:rPr lang="en-US" sz="1100" dirty="0" smtClean="0"/>
              <a:t>By asking you</a:t>
            </a:r>
            <a:r>
              <a:rPr lang="en-US" sz="1100" baseline="0" dirty="0" smtClean="0"/>
              <a:t> to prioritize, </a:t>
            </a:r>
            <a:r>
              <a:rPr lang="en-US" sz="1100" dirty="0" smtClean="0"/>
              <a:t>we are facilitating an exercise to help each group think about doing less to achieve more. </a:t>
            </a:r>
          </a:p>
          <a:p>
            <a:pPr eaLnBrk="1" hangingPunct="1"/>
            <a:endParaRPr lang="en-US" sz="1100" baseline="0" dirty="0" smtClean="0"/>
          </a:p>
          <a:p>
            <a:pPr eaLnBrk="1" hangingPunct="1"/>
            <a:r>
              <a:rPr lang="en-US" sz="1100" dirty="0" smtClean="0"/>
              <a:t>There are 2 questions on this slide to help you prioritize outcomes.  On</a:t>
            </a:r>
            <a:r>
              <a:rPr lang="en-US" sz="1100" baseline="0" dirty="0" smtClean="0"/>
              <a:t> your worksheets, you started to articulate which outcomes were most important to achieve, however, we are encouraging you to go further to focus on three or fewer outcomes. </a:t>
            </a:r>
          </a:p>
          <a:p>
            <a:pPr eaLnBrk="1" hangingPunct="1"/>
            <a:endParaRPr lang="en-US" sz="1100" baseline="0" dirty="0" smtClean="0"/>
          </a:p>
          <a:p>
            <a:pPr eaLnBrk="1" hangingPunct="1"/>
            <a:r>
              <a:rPr lang="en-US" sz="1100" baseline="0" dirty="0" smtClean="0"/>
              <a:t>As a group, we would like you to vote on up to three outcomes that are most important to achieve.  Use these questions to guide your discussion.  Emily and I will circulate to help answer questions. </a:t>
            </a:r>
            <a:r>
              <a:rPr lang="en-US" sz="1100" dirty="0" smtClean="0"/>
              <a:t> </a:t>
            </a:r>
          </a:p>
          <a:p>
            <a:pPr eaLnBrk="1" hangingPunct="1"/>
            <a:endParaRPr lang="en-US" sz="1100" dirty="0" smtClean="0"/>
          </a:p>
          <a:p>
            <a:pPr eaLnBrk="1" hangingPunct="1"/>
            <a:endParaRPr lang="en-US" sz="11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E79094-85F6-4AF7-A779-C98A41E2945D}"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 typeface="Arial" pitchFamily="34" charset="0"/>
              <a:buNone/>
            </a:pPr>
            <a:r>
              <a:rPr lang="en-US" sz="1100" dirty="0" err="1" smtClean="0"/>
              <a:t>RK</a:t>
            </a:r>
            <a:endParaRPr lang="en-US" sz="1100" dirty="0" smtClean="0"/>
          </a:p>
          <a:p>
            <a:pPr eaLnBrk="1" hangingPunct="1">
              <a:buFont typeface="Arial" pitchFamily="34" charset="0"/>
              <a:buNone/>
            </a:pPr>
            <a:r>
              <a:rPr lang="en-US" sz="1100" dirty="0" smtClean="0"/>
              <a:t>  </a:t>
            </a:r>
          </a:p>
          <a:p>
            <a:pPr eaLnBrk="1" hangingPunct="1">
              <a:buFont typeface="Arial" pitchFamily="34" charset="0"/>
              <a:buChar char="•"/>
            </a:pPr>
            <a:r>
              <a:rPr lang="en-US" sz="1100" dirty="0" smtClean="0"/>
              <a:t>  We will now shift to the idea of indicators; how will you measure whether outcomes have been achieved?</a:t>
            </a:r>
          </a:p>
          <a:p>
            <a:pPr eaLnBrk="1" hangingPunct="1">
              <a:buFont typeface="Arial" pitchFamily="34" charset="0"/>
              <a:buChar char="•"/>
            </a:pPr>
            <a:r>
              <a:rPr lang="en-US" sz="1100" dirty="0" smtClean="0"/>
              <a:t>  Indicators are the building blocks of outcomes, meaning outcome 1 = indicators a + b + c.</a:t>
            </a:r>
          </a:p>
          <a:p>
            <a:pPr eaLnBrk="1" hangingPunct="1">
              <a:buFont typeface="Arial" pitchFamily="34" charset="0"/>
              <a:buChar char="•"/>
            </a:pPr>
            <a:r>
              <a:rPr lang="en-US" sz="1100" dirty="0" smtClean="0"/>
              <a:t>  You just now prioritized outcomes.  In</a:t>
            </a:r>
            <a:r>
              <a:rPr lang="en-US" sz="1100" baseline="0" dirty="0" smtClean="0"/>
              <a:t> small groups, we will now write indicators for those outcomes.</a:t>
            </a:r>
            <a:endParaRPr lang="en-US" sz="1100" dirty="0" smtClean="0"/>
          </a:p>
          <a:p>
            <a:pPr eaLnBrk="1" hangingPunct="1">
              <a:buFont typeface="Arial" pitchFamily="34" charset="0"/>
              <a:buNone/>
            </a:pPr>
            <a:endParaRPr lang="en-US" sz="11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A0C37A2-B735-471B-9664-E3569A788AAE}" type="slidenum">
              <a:rPr lang="en-US" smtClean="0"/>
              <a:pPr/>
              <a:t>8</a:t>
            </a:fld>
            <a:endParaRPr lang="en-US" smtClean="0"/>
          </a:p>
        </p:txBody>
      </p:sp>
      <p:sp>
        <p:nvSpPr>
          <p:cNvPr id="36867" name="Rectangle 2"/>
          <p:cNvSpPr>
            <a:spLocks noGrp="1" noRot="1" noChangeAspect="1" noChangeArrowheads="1" noTextEdit="1"/>
          </p:cNvSpPr>
          <p:nvPr>
            <p:ph type="sldImg"/>
          </p:nvPr>
        </p:nvSpPr>
        <p:spPr>
          <a:xfrm>
            <a:off x="1181100" y="698500"/>
            <a:ext cx="4648200" cy="3486150"/>
          </a:xfrm>
          <a:ln/>
        </p:spPr>
      </p:sp>
      <p:sp>
        <p:nvSpPr>
          <p:cNvPr id="36868" name="Rectangle 3"/>
          <p:cNvSpPr>
            <a:spLocks noGrp="1" noChangeArrowheads="1"/>
          </p:cNvSpPr>
          <p:nvPr>
            <p:ph type="body" idx="1"/>
          </p:nvPr>
        </p:nvSpPr>
        <p:spPr>
          <a:xfrm>
            <a:off x="701345" y="4416099"/>
            <a:ext cx="5607711" cy="4182457"/>
          </a:xfrm>
          <a:noFill/>
          <a:ln/>
        </p:spPr>
        <p:txBody>
          <a:bodyPr/>
          <a:lstStyle/>
          <a:p>
            <a:pPr lvl="1" indent="0"/>
            <a:r>
              <a:rPr lang="en-US" sz="1100" dirty="0" err="1" smtClean="0"/>
              <a:t>RK</a:t>
            </a:r>
            <a:endParaRPr lang="en-US" sz="1100" dirty="0" smtClean="0"/>
          </a:p>
          <a:p>
            <a:pPr lvl="1" indent="0"/>
            <a:r>
              <a:rPr lang="en-US" sz="1100" dirty="0" smtClean="0"/>
              <a:t>This is how we think of the relationship between outcomes and indicators.</a:t>
            </a:r>
          </a:p>
          <a:p>
            <a:pPr lvl="1" indent="0"/>
            <a:endParaRPr lang="en-US" sz="1100" dirty="0" smtClean="0"/>
          </a:p>
          <a:p>
            <a:pPr lvl="1" indent="0"/>
            <a:r>
              <a:rPr lang="en-US" sz="1100" baseline="0" dirty="0" smtClean="0"/>
              <a:t>Outcomes break down the impact statement; they support and describe impact specifically and for distinct audiences. </a:t>
            </a:r>
          </a:p>
          <a:p>
            <a:pPr lvl="1" indent="0"/>
            <a:endParaRPr lang="en-US" sz="1100" baseline="0" dirty="0" smtClean="0"/>
          </a:p>
          <a:p>
            <a:pPr lvl="1" indent="0"/>
            <a:r>
              <a:rPr lang="en-US" sz="1100" baseline="0" dirty="0" smtClean="0"/>
              <a:t>Indicators are below outcomes.  Indicators support and describe outcomes more specifically.  They define the evidence that lets you know you have indeed achieved outcomes.  They enable outcomes to become observable and measureable.  They are important for evaluation because they are so exact and precise that they do not allow room for misunderstanding and they are not open to interpretation.   </a:t>
            </a:r>
          </a:p>
          <a:p>
            <a:pPr lvl="1" indent="0"/>
            <a:endParaRPr lang="en-US" sz="1100" baseline="0" dirty="0" smtClean="0"/>
          </a:p>
          <a:p>
            <a:pPr lvl="1" indent="0"/>
            <a:r>
              <a:rPr lang="en-US" sz="1100" baseline="0" dirty="0" smtClean="0"/>
              <a:t>For each outcome, there are typically between two and four indicators.  So imagine if you have 10 outcome statements, that is the potential for 40 indicators.  Developing indicators quickly helps you visualize just how much you are attempting to accomplish.</a:t>
            </a:r>
          </a:p>
          <a:p>
            <a:pPr lvl="1" indent="0"/>
            <a:r>
              <a:rPr lang="en-US" sz="1100" baseline="0" dirty="0" smtClean="0"/>
              <a:t>  </a:t>
            </a:r>
            <a:endParaRPr lang="en-US" sz="1100" dirty="0" smtClean="0"/>
          </a:p>
          <a:p>
            <a:pPr lvl="1" indent="-220348"/>
            <a:endParaRPr lang="en-US" sz="11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37D36D8-EE07-4305-B5A9-A7F0D136D387}"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t>RK</a:t>
            </a:r>
          </a:p>
          <a:p>
            <a:pPr eaLnBrk="1" hangingPunct="1"/>
            <a:endParaRPr lang="en-US" dirty="0" smtClean="0"/>
          </a:p>
          <a:p>
            <a:pPr eaLnBrk="1" hangingPunct="1"/>
            <a:r>
              <a:rPr lang="en-US" dirty="0" smtClean="0"/>
              <a:t>This should be familiar.  We show it now just to help you</a:t>
            </a:r>
            <a:r>
              <a:rPr lang="en-US" baseline="0" dirty="0" smtClean="0"/>
              <a:t> visualize that indicators are the granular level of your framework.  You have now completed the second column.  Today, you will flesh out the third.</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0" y="5029200"/>
            <a:ext cx="9144000" cy="1828800"/>
          </a:xfrm>
          <a:prstGeom prst="rect">
            <a:avLst/>
          </a:prstGeom>
          <a:solidFill>
            <a:schemeClr val="accent1"/>
          </a:solidFill>
          <a:ln w="9525">
            <a:noFill/>
            <a:miter lim="800000"/>
            <a:headEnd/>
            <a:tailEnd/>
          </a:ln>
          <a:effectLst/>
        </p:spPr>
        <p:txBody>
          <a:bodyPr wrap="none" anchor="ctr"/>
          <a:lstStyle/>
          <a:p>
            <a:pPr>
              <a:defRPr/>
            </a:pPr>
            <a:endParaRPr lang="en-US" dirty="0"/>
          </a:p>
        </p:txBody>
      </p:sp>
      <p:pic>
        <p:nvPicPr>
          <p:cNvPr id="6149" name="Picture 9" descr="Image4"/>
          <p:cNvPicPr>
            <a:picLocks noChangeAspect="1" noChangeArrowheads="1"/>
          </p:cNvPicPr>
          <p:nvPr/>
        </p:nvPicPr>
        <p:blipFill>
          <a:blip r:embed="rId14" cstate="print"/>
          <a:srcRect/>
          <a:stretch>
            <a:fillRect/>
          </a:stretch>
        </p:blipFill>
        <p:spPr bwMode="auto">
          <a:xfrm>
            <a:off x="7162800" y="6324600"/>
            <a:ext cx="1981200"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7171" name="Picture 4" descr="Image4"/>
          <p:cNvPicPr>
            <a:picLocks noChangeAspect="1" noChangeArrowheads="1"/>
          </p:cNvPicPr>
          <p:nvPr/>
        </p:nvPicPr>
        <p:blipFill>
          <a:blip r:embed="rId3" cstate="print"/>
          <a:srcRect/>
          <a:stretch>
            <a:fillRect/>
          </a:stretch>
        </p:blipFill>
        <p:spPr bwMode="auto">
          <a:xfrm>
            <a:off x="204788" y="5632450"/>
            <a:ext cx="4724400" cy="1225550"/>
          </a:xfrm>
          <a:prstGeom prst="rect">
            <a:avLst/>
          </a:prstGeom>
          <a:noFill/>
          <a:ln w="9525">
            <a:noFill/>
            <a:miter lim="800000"/>
            <a:headEnd/>
            <a:tailEnd/>
          </a:ln>
        </p:spPr>
      </p:pic>
      <p:sp>
        <p:nvSpPr>
          <p:cNvPr id="7172" name="Text Box 5"/>
          <p:cNvSpPr txBox="1">
            <a:spLocks noChangeArrowheads="1"/>
          </p:cNvSpPr>
          <p:nvPr/>
        </p:nvSpPr>
        <p:spPr bwMode="auto">
          <a:xfrm>
            <a:off x="5233988" y="5148263"/>
            <a:ext cx="3810000" cy="846386"/>
          </a:xfrm>
          <a:prstGeom prst="rect">
            <a:avLst/>
          </a:prstGeom>
          <a:noFill/>
          <a:ln w="9525">
            <a:noFill/>
            <a:miter lim="800000"/>
            <a:headEnd/>
            <a:tailEnd/>
          </a:ln>
        </p:spPr>
        <p:txBody>
          <a:bodyPr>
            <a:spAutoFit/>
          </a:bodyPr>
          <a:lstStyle/>
          <a:p>
            <a:pPr algn="r">
              <a:spcBef>
                <a:spcPct val="50000"/>
              </a:spcBef>
            </a:pPr>
            <a:r>
              <a:rPr lang="en-US" sz="1400" dirty="0" smtClean="0">
                <a:latin typeface="Gill Sans MT" pitchFamily="34" charset="0"/>
              </a:rPr>
              <a:t>Randi Korn and Stephanie Downey</a:t>
            </a:r>
          </a:p>
          <a:p>
            <a:pPr algn="r">
              <a:spcBef>
                <a:spcPct val="50000"/>
              </a:spcBef>
            </a:pPr>
            <a:r>
              <a:rPr lang="en-US" sz="1400" dirty="0" smtClean="0">
                <a:latin typeface="Gill Sans MT" pitchFamily="34" charset="0"/>
              </a:rPr>
              <a:t>Randi </a:t>
            </a:r>
            <a:r>
              <a:rPr lang="en-US" sz="1400" dirty="0">
                <a:latin typeface="Gill Sans MT" pitchFamily="34" charset="0"/>
              </a:rPr>
              <a:t>Korn &amp; Associates, Inc.</a:t>
            </a:r>
          </a:p>
          <a:p>
            <a:pPr algn="r"/>
            <a:r>
              <a:rPr lang="en-US" sz="1400" dirty="0">
                <a:latin typeface="Gill Sans MT" pitchFamily="34" charset="0"/>
              </a:rPr>
              <a:t>www.randikorn.com</a:t>
            </a:r>
          </a:p>
        </p:txBody>
      </p:sp>
      <p:sp>
        <p:nvSpPr>
          <p:cNvPr id="7173" name="Text Box 6"/>
          <p:cNvSpPr txBox="1">
            <a:spLocks noChangeArrowheads="1"/>
          </p:cNvSpPr>
          <p:nvPr/>
        </p:nvSpPr>
        <p:spPr bwMode="auto">
          <a:xfrm>
            <a:off x="660401" y="4018073"/>
            <a:ext cx="7888288" cy="830997"/>
          </a:xfrm>
          <a:prstGeom prst="rect">
            <a:avLst/>
          </a:prstGeom>
          <a:noFill/>
          <a:ln w="9525" algn="ctr">
            <a:noFill/>
            <a:miter lim="800000"/>
            <a:headEnd/>
            <a:tailEnd/>
          </a:ln>
        </p:spPr>
        <p:txBody>
          <a:bodyPr>
            <a:spAutoFit/>
          </a:bodyPr>
          <a:lstStyle/>
          <a:p>
            <a:pPr algn="l"/>
            <a:r>
              <a:rPr lang="en-US" sz="2800" dirty="0" smtClean="0">
                <a:solidFill>
                  <a:schemeClr val="folHlink"/>
                </a:solidFill>
                <a:latin typeface="Gill Sans MT" pitchFamily="34" charset="0"/>
              </a:rPr>
              <a:t>Evaluation Workshop</a:t>
            </a:r>
            <a:endParaRPr lang="en-US" sz="2800" dirty="0">
              <a:solidFill>
                <a:schemeClr val="folHlink"/>
              </a:solidFill>
              <a:latin typeface="Gill Sans MT" pitchFamily="34" charset="0"/>
            </a:endParaRPr>
          </a:p>
          <a:p>
            <a:pPr algn="l"/>
            <a:r>
              <a:rPr lang="en-US" dirty="0" smtClean="0">
                <a:solidFill>
                  <a:schemeClr val="folHlink"/>
                </a:solidFill>
                <a:latin typeface="Gill Sans MT" pitchFamily="34" charset="0"/>
              </a:rPr>
              <a:t>October 10, 2013</a:t>
            </a:r>
            <a:endParaRPr lang="en-US" dirty="0">
              <a:solidFill>
                <a:schemeClr val="folHlink"/>
              </a:solidFill>
              <a:latin typeface="Gill Sans MT" pitchFamily="34" charset="0"/>
            </a:endParaRPr>
          </a:p>
        </p:txBody>
      </p:sp>
      <p:sp>
        <p:nvSpPr>
          <p:cNvPr id="9" name="Rectangle 2"/>
          <p:cNvSpPr txBox="1">
            <a:spLocks noChangeArrowheads="1"/>
          </p:cNvSpPr>
          <p:nvPr/>
        </p:nvSpPr>
        <p:spPr bwMode="auto">
          <a:xfrm>
            <a:off x="586008" y="1729280"/>
            <a:ext cx="7866062" cy="923925"/>
          </a:xfrm>
          <a:prstGeom prst="rect">
            <a:avLst/>
          </a:prstGeom>
          <a:noFill/>
          <a:ln w="9525">
            <a:noFill/>
            <a:miter lim="800000"/>
            <a:headEnd/>
            <a:tailEnd/>
          </a:ln>
        </p:spPr>
        <p:txBody>
          <a:bodyPr anchor="ctr"/>
          <a:lstStyle/>
          <a:p>
            <a:pPr algn="l">
              <a:spcBef>
                <a:spcPts val="600"/>
              </a:spcBef>
              <a:defRPr/>
            </a:pPr>
            <a:r>
              <a:rPr lang="en-US" sz="2800" b="1" kern="0" dirty="0">
                <a:solidFill>
                  <a:schemeClr val="folHlink"/>
                </a:solidFill>
                <a:latin typeface="Garamond" pitchFamily="18" charset="0"/>
                <a:ea typeface="+mj-ea"/>
                <a:cs typeface="Times New Roman" pitchFamily="18" charset="0"/>
              </a:rPr>
              <a:t/>
            </a:r>
            <a:br>
              <a:rPr lang="en-US" sz="2800" b="1" kern="0" dirty="0">
                <a:solidFill>
                  <a:schemeClr val="folHlink"/>
                </a:solidFill>
                <a:latin typeface="Garamond" pitchFamily="18" charset="0"/>
                <a:ea typeface="+mj-ea"/>
                <a:cs typeface="Times New Roman" pitchFamily="18" charset="0"/>
              </a:rPr>
            </a:br>
            <a:r>
              <a:rPr lang="en-US" sz="2800" b="1" kern="0" dirty="0">
                <a:solidFill>
                  <a:schemeClr val="folHlink"/>
                </a:solidFill>
                <a:latin typeface="Garamond" pitchFamily="18" charset="0"/>
                <a:ea typeface="+mj-ea"/>
                <a:cs typeface="Times New Roman" pitchFamily="18" charset="0"/>
              </a:rPr>
              <a:t/>
            </a:r>
            <a:br>
              <a:rPr lang="en-US" sz="2800" b="1" kern="0" dirty="0">
                <a:solidFill>
                  <a:schemeClr val="folHlink"/>
                </a:solidFill>
                <a:latin typeface="Garamond" pitchFamily="18" charset="0"/>
                <a:ea typeface="+mj-ea"/>
                <a:cs typeface="Times New Roman" pitchFamily="18" charset="0"/>
              </a:rPr>
            </a:br>
            <a:r>
              <a:rPr lang="en-US" sz="2800" b="1" kern="0" dirty="0">
                <a:solidFill>
                  <a:schemeClr val="folHlink"/>
                </a:solidFill>
                <a:latin typeface="Garamond" pitchFamily="18" charset="0"/>
                <a:ea typeface="+mj-ea"/>
                <a:cs typeface="Times New Roman" pitchFamily="18" charset="0"/>
              </a:rPr>
              <a:t/>
            </a:r>
            <a:br>
              <a:rPr lang="en-US" sz="2800" b="1" kern="0" dirty="0">
                <a:solidFill>
                  <a:schemeClr val="folHlink"/>
                </a:solidFill>
                <a:latin typeface="Garamond" pitchFamily="18" charset="0"/>
                <a:ea typeface="+mj-ea"/>
                <a:cs typeface="Times New Roman" pitchFamily="18" charset="0"/>
              </a:rPr>
            </a:br>
            <a:r>
              <a:rPr lang="en-US" sz="3600" kern="0" dirty="0" smtClean="0">
                <a:solidFill>
                  <a:schemeClr val="folHlink"/>
                </a:solidFill>
                <a:latin typeface="Gill Sans MT" pitchFamily="34" charset="0"/>
                <a:ea typeface="+mj-ea"/>
                <a:cs typeface="Times New Roman" pitchFamily="18" charset="0"/>
              </a:rPr>
              <a:t>SENCER-ISE</a:t>
            </a:r>
          </a:p>
          <a:p>
            <a:pPr algn="l">
              <a:spcBef>
                <a:spcPts val="600"/>
              </a:spcBef>
              <a:defRPr/>
            </a:pPr>
            <a:r>
              <a:rPr lang="en-US" sz="2800" kern="0" dirty="0" smtClean="0">
                <a:solidFill>
                  <a:schemeClr val="folHlink"/>
                </a:solidFill>
                <a:latin typeface="Gill Sans MT" pitchFamily="34" charset="0"/>
                <a:ea typeface="+mj-ea"/>
                <a:cs typeface="Times New Roman" pitchFamily="18" charset="0"/>
              </a:rPr>
              <a:t>Civic Engagement Partnership Awards</a:t>
            </a:r>
          </a:p>
          <a:p>
            <a:pPr algn="l">
              <a:spcBef>
                <a:spcPts val="600"/>
              </a:spcBef>
              <a:defRPr/>
            </a:pPr>
            <a:endParaRPr lang="en-US" sz="2800" i="1" kern="0" dirty="0" smtClean="0">
              <a:solidFill>
                <a:schemeClr val="folHlink"/>
              </a:solidFill>
              <a:latin typeface="Gill Sans MT" pitchFamily="34" charset="0"/>
              <a:ea typeface="+mj-ea"/>
              <a:cs typeface="Times New Roman" pitchFamily="18" charset="0"/>
            </a:endParaRPr>
          </a:p>
          <a:p>
            <a:pPr algn="l">
              <a:spcBef>
                <a:spcPts val="600"/>
              </a:spcBef>
              <a:defRPr/>
            </a:pPr>
            <a:r>
              <a:rPr lang="en-US" sz="2800" i="1" kern="0" dirty="0" smtClean="0">
                <a:solidFill>
                  <a:schemeClr val="folHlink"/>
                </a:solidFill>
                <a:latin typeface="Gill Sans MT" pitchFamily="34" charset="0"/>
                <a:ea typeface="+mj-ea"/>
                <a:cs typeface="Times New Roman" pitchFamily="18" charset="0"/>
              </a:rPr>
              <a:t>Cohort 2</a:t>
            </a:r>
            <a:r>
              <a:rPr lang="en-US" sz="3600" kern="0" dirty="0" smtClean="0">
                <a:solidFill>
                  <a:schemeClr val="folHlink"/>
                </a:solidFill>
                <a:latin typeface="Gill Sans MT" pitchFamily="34" charset="0"/>
                <a:ea typeface="+mj-ea"/>
                <a:cs typeface="Times New Roman" pitchFamily="18" charset="0"/>
              </a:rPr>
              <a:t/>
            </a:r>
            <a:br>
              <a:rPr lang="en-US" sz="3600" kern="0" dirty="0" smtClean="0">
                <a:solidFill>
                  <a:schemeClr val="folHlink"/>
                </a:solidFill>
                <a:latin typeface="Gill Sans MT" pitchFamily="34" charset="0"/>
                <a:ea typeface="+mj-ea"/>
                <a:cs typeface="Times New Roman" pitchFamily="18" charset="0"/>
              </a:rPr>
            </a:br>
            <a:r>
              <a:rPr lang="en-US" b="1" kern="0" dirty="0" smtClean="0">
                <a:solidFill>
                  <a:schemeClr val="folHlink"/>
                </a:solidFill>
                <a:latin typeface="Garamond" pitchFamily="18" charset="0"/>
                <a:ea typeface="+mj-ea"/>
                <a:cs typeface="Times New Roman" pitchFamily="18" charset="0"/>
              </a:rPr>
              <a:t/>
            </a:r>
            <a:br>
              <a:rPr lang="en-US" b="1" kern="0" dirty="0" smtClean="0">
                <a:solidFill>
                  <a:schemeClr val="folHlink"/>
                </a:solidFill>
                <a:latin typeface="Garamond" pitchFamily="18" charset="0"/>
                <a:ea typeface="+mj-ea"/>
                <a:cs typeface="Times New Roman" pitchFamily="18" charset="0"/>
              </a:rPr>
            </a:br>
            <a:endParaRPr lang="en-US" sz="2200" b="1" kern="0" dirty="0">
              <a:solidFill>
                <a:schemeClr val="folHlink"/>
              </a:solidFill>
              <a:latin typeface="Garamond"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defRPr/>
            </a:pPr>
            <a:r>
              <a:rPr lang="en-GB" sz="2800" dirty="0" smtClean="0">
                <a:latin typeface="Gill Sans MT" pitchFamily="34" charset="0"/>
                <a:cs typeface="Times New Roman" pitchFamily="18" charset="0"/>
              </a:rPr>
              <a:t>Example:  Indicators</a:t>
            </a:r>
          </a:p>
          <a:p>
            <a:pPr>
              <a:defRPr/>
            </a:pPr>
            <a:endParaRPr lang="en-US" sz="3200" dirty="0">
              <a:solidFill>
                <a:schemeClr val="accent2"/>
              </a:solidFill>
              <a:effectLst>
                <a:outerShdw blurRad="38100" dist="38100" dir="2700000" algn="tl">
                  <a:srgbClr val="000000"/>
                </a:outerShdw>
              </a:effectLst>
              <a:latin typeface="Gill Sans MT" pitchFamily="34" charset="0"/>
              <a:cs typeface="Times New Roman" pitchFamily="18" charset="0"/>
            </a:endParaRPr>
          </a:p>
        </p:txBody>
      </p:sp>
      <p:graphicFrame>
        <p:nvGraphicFramePr>
          <p:cNvPr id="964619" name="Group 11"/>
          <p:cNvGraphicFramePr>
            <a:graphicFrameLocks noGrp="1"/>
          </p:cNvGraphicFramePr>
          <p:nvPr/>
        </p:nvGraphicFramePr>
        <p:xfrm>
          <a:off x="609600" y="1676400"/>
          <a:ext cx="7924800" cy="3337560"/>
        </p:xfrm>
        <a:graphic>
          <a:graphicData uri="http://schemas.openxmlformats.org/drawingml/2006/table">
            <a:tbl>
              <a:tblPr/>
              <a:tblGrid>
                <a:gridCol w="7924800"/>
              </a:tblGrid>
              <a:tr h="433388">
                <a:tc>
                  <a:txBody>
                    <a:bodyPr/>
                    <a:lstStyle/>
                    <a:p>
                      <a:pPr marL="0" marR="0">
                        <a:spcBef>
                          <a:spcPts val="0"/>
                        </a:spcBef>
                        <a:spcAft>
                          <a:spcPts val="0"/>
                        </a:spcAft>
                      </a:pPr>
                      <a:r>
                        <a:rPr lang="en-US" sz="2400" dirty="0" smtClean="0">
                          <a:latin typeface="Gill Sans MT" pitchFamily="34" charset="0"/>
                          <a:ea typeface="Calibri"/>
                          <a:cs typeface="Times New Roman"/>
                        </a:rPr>
                        <a:t>Outcome: Participants </a:t>
                      </a:r>
                      <a:r>
                        <a:rPr lang="en-US" sz="2400" dirty="0">
                          <a:latin typeface="Gill Sans MT" pitchFamily="34" charset="0"/>
                          <a:ea typeface="Calibri"/>
                          <a:cs typeface="Times New Roman"/>
                        </a:rPr>
                        <a:t>will understand </a:t>
                      </a:r>
                      <a:r>
                        <a:rPr lang="en-US" sz="2400" dirty="0" smtClean="0">
                          <a:latin typeface="Gill Sans MT" pitchFamily="34" charset="0"/>
                          <a:ea typeface="Calibri"/>
                          <a:cs typeface="Times New Roman"/>
                        </a:rPr>
                        <a:t>relationships </a:t>
                      </a:r>
                      <a:r>
                        <a:rPr lang="en-US" sz="2400" dirty="0">
                          <a:latin typeface="Gill Sans MT" pitchFamily="34" charset="0"/>
                          <a:ea typeface="Calibri"/>
                          <a:cs typeface="Times New Roman"/>
                        </a:rPr>
                        <a:t>that occur within a watershed.</a:t>
                      </a:r>
                    </a:p>
                  </a:txBody>
                  <a:tcPr marL="68580" marR="68580" marT="0" marB="0">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454275">
                <a:tc>
                  <a:txBody>
                    <a:bodyPr/>
                    <a:lstStyle/>
                    <a:p>
                      <a:pPr marL="457200" marR="0" lvl="0" indent="-342900" algn="l" defTabSz="339725" rtl="0" eaLnBrk="1" fontAlgn="base" latinLnBrk="0" hangingPunct="1">
                        <a:lnSpc>
                          <a:spcPct val="100000"/>
                        </a:lnSpc>
                        <a:spcBef>
                          <a:spcPct val="20000"/>
                        </a:spcBef>
                        <a:spcAft>
                          <a:spcPct val="0"/>
                        </a:spcAft>
                        <a:buClrTx/>
                        <a:buSzPct val="75000"/>
                        <a:buFontTx/>
                        <a:buNone/>
                        <a:tabLst>
                          <a:tab pos="160496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341313" marR="0" lvl="0" indent="-341313" algn="l" defTabSz="914400" rtl="0" eaLnBrk="1" fontAlgn="auto" latinLnBrk="0" hangingPunct="1">
                        <a:lnSpc>
                          <a:spcPct val="100000"/>
                        </a:lnSpc>
                        <a:spcBef>
                          <a:spcPts val="600"/>
                        </a:spcBef>
                        <a:spcAft>
                          <a:spcPts val="0"/>
                        </a:spcAft>
                        <a:buClrTx/>
                        <a:buSzTx/>
                        <a:buFont typeface="Wingdings" pitchFamily="2" charset="2"/>
                        <a:buChar char="v"/>
                        <a:tabLst/>
                        <a:defRPr/>
                      </a:pPr>
                      <a:r>
                        <a:rPr lang="en-US" sz="1800" kern="1200" dirty="0" smtClean="0">
                          <a:solidFill>
                            <a:schemeClr val="tx1"/>
                          </a:solidFill>
                          <a:latin typeface="+mn-lt"/>
                          <a:ea typeface="+mn-ea"/>
                          <a:cs typeface="+mn-cs"/>
                        </a:rPr>
                        <a:t>Participants describe a watershed as the area of land that “collects” water that goes to the river.</a:t>
                      </a:r>
                    </a:p>
                    <a:p>
                      <a:pPr marL="341313" lvl="0" indent="-341313">
                        <a:spcBef>
                          <a:spcPts val="600"/>
                        </a:spcBef>
                        <a:buFont typeface="Wingdings" pitchFamily="2" charset="2"/>
                        <a:buChar char="v"/>
                      </a:pPr>
                      <a:r>
                        <a:rPr lang="en-US" sz="1800" kern="1200" dirty="0" smtClean="0">
                          <a:solidFill>
                            <a:schemeClr val="tx1"/>
                          </a:solidFill>
                          <a:latin typeface="+mn-lt"/>
                          <a:ea typeface="+mn-ea"/>
                          <a:cs typeface="+mn-cs"/>
                        </a:rPr>
                        <a:t>Participants will know that everything that lives in a watershed, including people, is inter-related and dependent on one another.</a:t>
                      </a:r>
                      <a:endParaRPr lang="en-US" sz="1800" kern="1200" baseline="0" dirty="0" smtClean="0">
                        <a:solidFill>
                          <a:schemeClr val="tx1"/>
                        </a:solidFill>
                        <a:latin typeface="+mn-lt"/>
                        <a:ea typeface="+mn-ea"/>
                        <a:cs typeface="+mn-cs"/>
                      </a:endParaRPr>
                    </a:p>
                    <a:p>
                      <a:pPr marL="341313" marR="0" lvl="0" indent="-341313" algn="l" defTabSz="914400" rtl="0" eaLnBrk="1" fontAlgn="auto" latinLnBrk="0" hangingPunct="1">
                        <a:lnSpc>
                          <a:spcPct val="100000"/>
                        </a:lnSpc>
                        <a:spcBef>
                          <a:spcPts val="600"/>
                        </a:spcBef>
                        <a:spcAft>
                          <a:spcPts val="0"/>
                        </a:spcAft>
                        <a:buClrTx/>
                        <a:buSzTx/>
                        <a:buFont typeface="Wingdings" pitchFamily="2" charset="2"/>
                        <a:buChar char="v"/>
                        <a:tabLst/>
                        <a:defRPr/>
                      </a:pPr>
                      <a:r>
                        <a:rPr lang="en-US" sz="1800" kern="1200" dirty="0" smtClean="0">
                          <a:solidFill>
                            <a:schemeClr val="tx1"/>
                          </a:solidFill>
                          <a:latin typeface="+mn-lt"/>
                          <a:ea typeface="+mn-ea"/>
                          <a:cs typeface="+mn-cs"/>
                        </a:rPr>
                        <a:t>Participants will identify negative impacts of construction and urban development, such as poor water quality, on the Rio Grande of </a:t>
                      </a:r>
                      <a:r>
                        <a:rPr lang="en-US" sz="1800" kern="1200" dirty="0" err="1" smtClean="0">
                          <a:solidFill>
                            <a:schemeClr val="tx1"/>
                          </a:solidFill>
                          <a:latin typeface="+mn-lt"/>
                          <a:ea typeface="+mn-ea"/>
                          <a:cs typeface="+mn-cs"/>
                        </a:rPr>
                        <a:t>Manati</a:t>
                      </a:r>
                      <a:r>
                        <a:rPr lang="en-US" sz="18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pPr marL="457200" marR="0" lvl="0" indent="-342900" algn="l" defTabSz="339725" rtl="0" eaLnBrk="1" fontAlgn="base" latinLnBrk="0" hangingPunct="1">
                        <a:lnSpc>
                          <a:spcPct val="100000"/>
                        </a:lnSpc>
                        <a:spcBef>
                          <a:spcPct val="20000"/>
                        </a:spcBef>
                        <a:spcAft>
                          <a:spcPct val="0"/>
                        </a:spcAft>
                        <a:buClrTx/>
                        <a:buSzPct val="75000"/>
                        <a:buFontTx/>
                        <a:buNone/>
                        <a:tabLst>
                          <a:tab pos="1604963" algn="l"/>
                        </a:tabLst>
                      </a:pPr>
                      <a:endParaRPr kumimoji="0" lang="en-US" sz="2000" b="0" i="0" u="none" strike="noStrike" cap="none" normalizeH="0" baseline="0" dirty="0" smtClean="0">
                        <a:ln>
                          <a:noFill/>
                        </a:ln>
                        <a:solidFill>
                          <a:schemeClr val="tx1"/>
                        </a:solidFill>
                        <a:effectLst/>
                        <a:latin typeface="Gill Sans MT" pitchFamily="34" charset="0"/>
                        <a:cs typeface="Times New Roman"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2"/>
          <p:cNvSpPr>
            <a:spLocks noGrp="1" noChangeArrowheads="1"/>
          </p:cNvSpPr>
          <p:nvPr>
            <p:ph type="ctrTitle"/>
          </p:nvPr>
        </p:nvSpPr>
        <p:spPr>
          <a:xfrm>
            <a:off x="614363" y="1263650"/>
            <a:ext cx="8178800" cy="1470025"/>
          </a:xfrm>
        </p:spPr>
        <p:txBody>
          <a:bodyPr/>
          <a:lstStyle/>
          <a:p>
            <a:pPr lvl="0" eaLnBrk="1" hangingPunct="1">
              <a:defRPr/>
            </a:pP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1800" b="1" dirty="0" smtClean="0">
                <a:solidFill>
                  <a:schemeClr val="folHlink"/>
                </a:solidFill>
                <a:latin typeface="Garamond" pitchFamily="18" charset="0"/>
                <a:cs typeface="Times New Roman" pitchFamily="18" charset="0"/>
              </a:rPr>
              <a:t/>
            </a:r>
            <a:br>
              <a:rPr lang="en-US" sz="18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3600" dirty="0" smtClean="0">
                <a:solidFill>
                  <a:schemeClr val="folHlink"/>
                </a:solidFill>
                <a:effectLst>
                  <a:outerShdw blurRad="38100" dist="38100" dir="2700000" algn="tl">
                    <a:srgbClr val="000000"/>
                  </a:outerShdw>
                </a:effectLst>
                <a:latin typeface="Gill Sans MT" pitchFamily="34" charset="0"/>
                <a:cs typeface="Times New Roman" pitchFamily="18" charset="0"/>
              </a:rPr>
              <a:t> </a:t>
            </a:r>
            <a:r>
              <a:rPr lang="en-US" sz="3200" dirty="0" smtClean="0">
                <a:solidFill>
                  <a:schemeClr val="folHlink"/>
                </a:solidFill>
                <a:latin typeface="Gill Sans MT" pitchFamily="34" charset="0"/>
                <a:cs typeface="Times New Roman" pitchFamily="18" charset="0"/>
              </a:rPr>
              <a:t>What must audiences do or say to demonstrate they have achieved an outcome? </a:t>
            </a:r>
            <a:r>
              <a:rPr lang="en-US" sz="3600" dirty="0" smtClean="0">
                <a:solidFill>
                  <a:schemeClr val="folHlink"/>
                </a:solidFill>
                <a:latin typeface="Gill Sans MT" pitchFamily="34" charset="0"/>
                <a:cs typeface="Times New Roman" pitchFamily="18" charset="0"/>
              </a:rPr>
              <a:t/>
            </a:r>
            <a:br>
              <a:rPr lang="en-US" sz="3600" dirty="0" smtClean="0">
                <a:solidFill>
                  <a:schemeClr val="folHlink"/>
                </a:solidFill>
                <a:latin typeface="Gill Sans MT" pitchFamily="34" charset="0"/>
                <a:cs typeface="Times New Roman" pitchFamily="18" charset="0"/>
              </a:rPr>
            </a:br>
            <a:r>
              <a:rPr lang="en-US" sz="3600" dirty="0" smtClean="0">
                <a:solidFill>
                  <a:schemeClr val="folHlink"/>
                </a:solidFill>
                <a:latin typeface="Gill Sans MT" pitchFamily="34" charset="0"/>
                <a:cs typeface="Times New Roman" pitchFamily="18" charset="0"/>
              </a:rPr>
              <a:t/>
            </a:r>
            <a:br>
              <a:rPr lang="en-US" sz="3600" dirty="0" smtClean="0">
                <a:solidFill>
                  <a:schemeClr val="folHlink"/>
                </a:solidFill>
                <a:latin typeface="Gill Sans MT" pitchFamily="34" charset="0"/>
                <a:cs typeface="Times New Roman" pitchFamily="18" charset="0"/>
              </a:rPr>
            </a:br>
            <a:r>
              <a:rPr lang="en-US" sz="3400" dirty="0" smtClean="0">
                <a:solidFill>
                  <a:schemeClr val="folHlink"/>
                </a:solidFill>
                <a:latin typeface="Gill Sans MT" pitchFamily="34" charset="0"/>
                <a:cs typeface="Times New Roman" pitchFamily="18" charset="0"/>
              </a:rPr>
              <a:t/>
            </a:r>
            <a:br>
              <a:rPr lang="en-US" sz="3400" dirty="0" smtClean="0">
                <a:solidFill>
                  <a:schemeClr val="folHlink"/>
                </a:solidFill>
                <a:latin typeface="Gill Sans MT" pitchFamily="34" charset="0"/>
                <a:cs typeface="Times New Roman" pitchFamily="18" charset="0"/>
              </a:rPr>
            </a:br>
            <a:endParaRPr lang="en-US" sz="3400" dirty="0" smtClean="0">
              <a:solidFill>
                <a:schemeClr val="folHlink"/>
              </a:solidFill>
              <a:latin typeface="Garamond" pitchFamily="18" charset="0"/>
              <a:cs typeface="Times New Roman" pitchFamily="18" charset="0"/>
            </a:endParaRPr>
          </a:p>
        </p:txBody>
      </p:sp>
      <p:sp>
        <p:nvSpPr>
          <p:cNvPr id="18435"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8436"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ctrTitle"/>
          </p:nvPr>
        </p:nvSpPr>
        <p:spPr>
          <a:xfrm>
            <a:off x="503238" y="1628775"/>
            <a:ext cx="8178800" cy="1470025"/>
          </a:xfrm>
        </p:spPr>
        <p:txBody>
          <a:bodyPr/>
          <a:lstStyle/>
          <a:p>
            <a:pPr eaLnBrk="1" hangingPunct="1">
              <a:defRPr/>
            </a:pPr>
            <a: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t/>
            </a:r>
            <a:b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br>
            <a:r>
              <a:rPr lang="en-US" dirty="0" smtClean="0">
                <a:solidFill>
                  <a:schemeClr val="folHlink"/>
                </a:solidFill>
                <a:latin typeface="Gill Sans MT" pitchFamily="34" charset="0"/>
                <a:cs typeface="Times New Roman" pitchFamily="18" charset="0"/>
              </a:rPr>
              <a:t>Developing Indicators</a:t>
            </a:r>
            <a:endParaRPr lang="en-US" dirty="0" smtClean="0">
              <a:solidFill>
                <a:schemeClr val="folHlink"/>
              </a:solidFill>
              <a:latin typeface="Palatino" pitchFamily="18" charset="0"/>
              <a:cs typeface="Times New Roman" pitchFamily="18" charset="0"/>
            </a:endParaRPr>
          </a:p>
        </p:txBody>
      </p:sp>
      <p:sp>
        <p:nvSpPr>
          <p:cNvPr id="14339"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4340"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2"/>
          <p:cNvSpPr>
            <a:spLocks noGrp="1" noChangeArrowheads="1"/>
          </p:cNvSpPr>
          <p:nvPr>
            <p:ph type="ctrTitle"/>
          </p:nvPr>
        </p:nvSpPr>
        <p:spPr>
          <a:xfrm>
            <a:off x="614363" y="1263650"/>
            <a:ext cx="8178800" cy="1470025"/>
          </a:xfrm>
        </p:spPr>
        <p:txBody>
          <a:bodyPr/>
          <a:lstStyle/>
          <a:p>
            <a:pPr lvl="0" eaLnBrk="1" hangingPunct="1">
              <a:defRPr/>
            </a:pP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1800" b="1" dirty="0" smtClean="0">
                <a:solidFill>
                  <a:schemeClr val="folHlink"/>
                </a:solidFill>
                <a:latin typeface="Garamond" pitchFamily="18" charset="0"/>
                <a:cs typeface="Times New Roman" pitchFamily="18" charset="0"/>
              </a:rPr>
              <a:t/>
            </a:r>
            <a:br>
              <a:rPr lang="en-US" sz="18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3600" dirty="0" smtClean="0">
                <a:solidFill>
                  <a:schemeClr val="folHlink"/>
                </a:solidFill>
                <a:effectLst>
                  <a:outerShdw blurRad="38100" dist="38100" dir="2700000" algn="tl">
                    <a:srgbClr val="000000"/>
                  </a:outerShdw>
                </a:effectLst>
                <a:latin typeface="Gill Sans MT" pitchFamily="34" charset="0"/>
                <a:cs typeface="Times New Roman" pitchFamily="18" charset="0"/>
              </a:rPr>
              <a:t> </a:t>
            </a:r>
            <a:r>
              <a:rPr lang="en-US" sz="3200" dirty="0" smtClean="0">
                <a:solidFill>
                  <a:schemeClr val="folHlink"/>
                </a:solidFill>
                <a:latin typeface="Gill Sans MT" pitchFamily="34" charset="0"/>
                <a:cs typeface="Times New Roman" pitchFamily="18" charset="0"/>
              </a:rPr>
              <a:t>Is the indicator </a:t>
            </a:r>
            <a:r>
              <a:rPr lang="en-US" sz="3200" u="sng" dirty="0" smtClean="0">
                <a:solidFill>
                  <a:schemeClr val="folHlink"/>
                </a:solidFill>
                <a:latin typeface="Gill Sans MT" pitchFamily="34" charset="0"/>
                <a:cs typeface="Times New Roman" pitchFamily="18" charset="0"/>
              </a:rPr>
              <a:t>concrete</a:t>
            </a:r>
            <a:r>
              <a:rPr lang="en-US" sz="3200" dirty="0" smtClean="0">
                <a:solidFill>
                  <a:schemeClr val="folHlink"/>
                </a:solidFill>
                <a:latin typeface="Gill Sans MT" pitchFamily="34" charset="0"/>
                <a:cs typeface="Times New Roman" pitchFamily="18" charset="0"/>
              </a:rPr>
              <a:t> and </a:t>
            </a:r>
            <a:r>
              <a:rPr lang="en-US" sz="3200" u="sng" dirty="0" smtClean="0">
                <a:solidFill>
                  <a:schemeClr val="folHlink"/>
                </a:solidFill>
                <a:latin typeface="Gill Sans MT" pitchFamily="34" charset="0"/>
                <a:cs typeface="Times New Roman" pitchFamily="18" charset="0"/>
              </a:rPr>
              <a:t>specific</a:t>
            </a:r>
            <a:r>
              <a:rPr lang="en-US" sz="3200" dirty="0" smtClean="0">
                <a:solidFill>
                  <a:schemeClr val="folHlink"/>
                </a:solidFill>
                <a:latin typeface="Gill Sans MT" pitchFamily="34" charset="0"/>
                <a:cs typeface="Times New Roman" pitchFamily="18" charset="0"/>
              </a:rPr>
              <a:t>? </a:t>
            </a:r>
            <a:r>
              <a:rPr lang="en-US" sz="3600" dirty="0" smtClean="0">
                <a:solidFill>
                  <a:schemeClr val="folHlink"/>
                </a:solidFill>
                <a:latin typeface="Gill Sans MT" pitchFamily="34" charset="0"/>
                <a:cs typeface="Times New Roman" pitchFamily="18" charset="0"/>
              </a:rPr>
              <a:t/>
            </a:r>
            <a:br>
              <a:rPr lang="en-US" sz="3600" dirty="0" smtClean="0">
                <a:solidFill>
                  <a:schemeClr val="folHlink"/>
                </a:solidFill>
                <a:latin typeface="Gill Sans MT" pitchFamily="34" charset="0"/>
                <a:cs typeface="Times New Roman" pitchFamily="18" charset="0"/>
              </a:rPr>
            </a:br>
            <a:r>
              <a:rPr lang="en-US" sz="3600" dirty="0" smtClean="0">
                <a:solidFill>
                  <a:schemeClr val="folHlink"/>
                </a:solidFill>
                <a:latin typeface="Gill Sans MT" pitchFamily="34" charset="0"/>
                <a:cs typeface="Times New Roman" pitchFamily="18" charset="0"/>
              </a:rPr>
              <a:t/>
            </a:r>
            <a:br>
              <a:rPr lang="en-US" sz="3600" dirty="0" smtClean="0">
                <a:solidFill>
                  <a:schemeClr val="folHlink"/>
                </a:solidFill>
                <a:latin typeface="Gill Sans MT" pitchFamily="34" charset="0"/>
                <a:cs typeface="Times New Roman" pitchFamily="18" charset="0"/>
              </a:rPr>
            </a:br>
            <a:r>
              <a:rPr lang="en-US" sz="3200" dirty="0" smtClean="0">
                <a:solidFill>
                  <a:schemeClr val="folHlink"/>
                </a:solidFill>
                <a:latin typeface="Gill Sans MT" pitchFamily="34" charset="0"/>
                <a:cs typeface="Times New Roman" pitchFamily="18" charset="0"/>
              </a:rPr>
              <a:t>Is the indicator </a:t>
            </a:r>
            <a:r>
              <a:rPr lang="en-US" sz="3200" u="sng" dirty="0" smtClean="0">
                <a:solidFill>
                  <a:schemeClr val="folHlink"/>
                </a:solidFill>
                <a:latin typeface="Gill Sans MT" pitchFamily="34" charset="0"/>
                <a:cs typeface="Times New Roman" pitchFamily="18" charset="0"/>
              </a:rPr>
              <a:t>realistic to achieve</a:t>
            </a:r>
            <a:r>
              <a:rPr lang="en-US" sz="3200" dirty="0" smtClean="0">
                <a:solidFill>
                  <a:schemeClr val="folHlink"/>
                </a:solidFill>
                <a:latin typeface="Gill Sans MT" pitchFamily="34" charset="0"/>
                <a:cs typeface="Times New Roman" pitchFamily="18" charset="0"/>
              </a:rPr>
              <a:t> given what you envision for the project?</a:t>
            </a:r>
            <a:r>
              <a:rPr lang="en-US" sz="3400" dirty="0" smtClean="0">
                <a:solidFill>
                  <a:schemeClr val="folHlink"/>
                </a:solidFill>
                <a:latin typeface="Gill Sans MT" pitchFamily="34" charset="0"/>
                <a:cs typeface="Times New Roman" pitchFamily="18" charset="0"/>
              </a:rPr>
              <a:t/>
            </a:r>
            <a:br>
              <a:rPr lang="en-US" sz="3400" dirty="0" smtClean="0">
                <a:solidFill>
                  <a:schemeClr val="folHlink"/>
                </a:solidFill>
                <a:latin typeface="Gill Sans MT" pitchFamily="34" charset="0"/>
                <a:cs typeface="Times New Roman" pitchFamily="18" charset="0"/>
              </a:rPr>
            </a:br>
            <a:endParaRPr lang="en-US" sz="3400" dirty="0" smtClean="0">
              <a:solidFill>
                <a:schemeClr val="folHlink"/>
              </a:solidFill>
              <a:latin typeface="Garamond" pitchFamily="18" charset="0"/>
              <a:cs typeface="Times New Roman" pitchFamily="18" charset="0"/>
            </a:endParaRPr>
          </a:p>
        </p:txBody>
      </p:sp>
      <p:sp>
        <p:nvSpPr>
          <p:cNvPr id="18435"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8436"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ctrTitle"/>
          </p:nvPr>
        </p:nvSpPr>
        <p:spPr>
          <a:xfrm>
            <a:off x="503238" y="1628775"/>
            <a:ext cx="8178800" cy="1470025"/>
          </a:xfrm>
        </p:spPr>
        <p:txBody>
          <a:bodyPr/>
          <a:lstStyle/>
          <a:p>
            <a:pPr eaLnBrk="1" hangingPunct="1">
              <a:defRPr/>
            </a:pPr>
            <a: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t/>
            </a:r>
            <a:b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br>
            <a:r>
              <a:rPr lang="en-US" dirty="0" smtClean="0">
                <a:solidFill>
                  <a:schemeClr val="folHlink"/>
                </a:solidFill>
                <a:latin typeface="Gill Sans MT" pitchFamily="34" charset="0"/>
                <a:cs typeface="Times New Roman" pitchFamily="18" charset="0"/>
              </a:rPr>
              <a:t>Choosing Methods</a:t>
            </a:r>
            <a:endParaRPr lang="en-US" dirty="0" smtClean="0">
              <a:solidFill>
                <a:schemeClr val="folHlink"/>
              </a:solidFill>
              <a:latin typeface="Palatino" pitchFamily="18" charset="0"/>
              <a:cs typeface="Times New Roman" pitchFamily="18" charset="0"/>
            </a:endParaRPr>
          </a:p>
        </p:txBody>
      </p:sp>
      <p:sp>
        <p:nvSpPr>
          <p:cNvPr id="14339"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4340"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2800" b="1" dirty="0" smtClean="0">
                <a:latin typeface="Garamond" pitchFamily="18" charset="0"/>
                <a:cs typeface="Times New Roman" pitchFamily="18" charset="0"/>
              </a:rPr>
              <a:t>Data Collection Methods</a:t>
            </a:r>
            <a:endParaRPr lang="en-US" sz="2800" b="1" dirty="0">
              <a:latin typeface="Garamond" pitchFamily="18" charset="0"/>
              <a:cs typeface="Times New Roman" pitchFamily="18" charset="0"/>
            </a:endParaRPr>
          </a:p>
        </p:txBody>
      </p:sp>
      <p:graphicFrame>
        <p:nvGraphicFramePr>
          <p:cNvPr id="247822" name="Group 14"/>
          <p:cNvGraphicFramePr>
            <a:graphicFrameLocks noGrp="1"/>
          </p:cNvGraphicFramePr>
          <p:nvPr/>
        </p:nvGraphicFramePr>
        <p:xfrm>
          <a:off x="609600" y="1752600"/>
          <a:ext cx="7924800" cy="3124200"/>
        </p:xfrm>
        <a:graphic>
          <a:graphicData uri="http://schemas.openxmlformats.org/drawingml/2006/table">
            <a:tbl>
              <a:tblPr/>
              <a:tblGrid>
                <a:gridCol w="7924800"/>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Typical options</a:t>
                      </a: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541587">
                <a:tc>
                  <a:txBody>
                    <a:bodyPr/>
                    <a:lstStyle/>
                    <a:p>
                      <a:pPr marL="682625" marR="0" lvl="0" indent="-457200" algn="l" defTabSz="339725" rtl="0" eaLnBrk="1" fontAlgn="base" latinLnBrk="0" hangingPunct="1">
                        <a:lnSpc>
                          <a:spcPct val="100000"/>
                        </a:lnSpc>
                        <a:spcBef>
                          <a:spcPct val="20000"/>
                        </a:spcBef>
                        <a:spcAft>
                          <a:spcPct val="0"/>
                        </a:spcAft>
                        <a:buClrTx/>
                        <a:buSzTx/>
                        <a:buFont typeface="+mj-lt"/>
                        <a:buAutoNum type="arabicPeriod"/>
                        <a:tabLst/>
                      </a:pPr>
                      <a:endParaRPr kumimoji="0" lang="en-US" sz="800" b="0" i="0" u="none" strike="noStrike" cap="none" normalizeH="0" baseline="0" dirty="0" smtClean="0">
                        <a:ln>
                          <a:noFill/>
                        </a:ln>
                        <a:solidFill>
                          <a:schemeClr val="tx1"/>
                        </a:solidFill>
                        <a:effectLst/>
                        <a:latin typeface="Garamond" pitchFamily="18" charset="0"/>
                      </a:endParaRPr>
                    </a:p>
                    <a:p>
                      <a:pPr marL="862013" marR="0" lvl="1" indent="-465138" algn="l" defTabSz="339725" rtl="0" eaLnBrk="0" fontAlgn="base" latinLnBrk="0" hangingPunct="0">
                        <a:lnSpc>
                          <a:spcPct val="100000"/>
                        </a:lnSpc>
                        <a:spcBef>
                          <a:spcPts val="120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Standardized questionnaires (numerical information)</a:t>
                      </a:r>
                    </a:p>
                    <a:p>
                      <a:pPr marL="862013" marR="0" lvl="1" indent="-465138" algn="l" defTabSz="339725"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In-depth, open-ended interviews (descriptive information)</a:t>
                      </a:r>
                    </a:p>
                    <a:p>
                      <a:pPr marL="862013" marR="0" lvl="1" indent="-465138" algn="l" defTabSz="339725"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Observations (numerical and descriptive information)</a:t>
                      </a:r>
                    </a:p>
                    <a:p>
                      <a:pPr marL="862013" marR="0" lvl="1" indent="-465138" algn="l" defTabSz="339725"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Focus groups (descriptive information)</a:t>
                      </a:r>
                    </a:p>
                    <a:p>
                      <a:pPr marL="682625" marR="0" lvl="0" indent="-457200" algn="l" defTabSz="339725"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2800" b="1" dirty="0">
                <a:latin typeface="Garamond" pitchFamily="18" charset="0"/>
                <a:cs typeface="Times New Roman" pitchFamily="18" charset="0"/>
              </a:rPr>
              <a:t>Standardized Questionnaires</a:t>
            </a:r>
          </a:p>
        </p:txBody>
      </p:sp>
      <p:graphicFrame>
        <p:nvGraphicFramePr>
          <p:cNvPr id="247822" name="Group 14"/>
          <p:cNvGraphicFramePr>
            <a:graphicFrameLocks noGrp="1"/>
          </p:cNvGraphicFramePr>
          <p:nvPr/>
        </p:nvGraphicFramePr>
        <p:xfrm>
          <a:off x="609600" y="1752600"/>
          <a:ext cx="7924800" cy="3124200"/>
        </p:xfrm>
        <a:graphic>
          <a:graphicData uri="http://schemas.openxmlformats.org/drawingml/2006/table">
            <a:tbl>
              <a:tblPr/>
              <a:tblGrid>
                <a:gridCol w="7924800"/>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Produce </a:t>
                      </a:r>
                      <a:r>
                        <a:rPr kumimoji="0" lang="en-US" sz="2400" b="0" i="0" u="sng" strike="noStrike" cap="none" normalizeH="0" baseline="0" dirty="0" smtClean="0">
                          <a:ln>
                            <a:noFill/>
                          </a:ln>
                          <a:solidFill>
                            <a:schemeClr val="tx1"/>
                          </a:solidFill>
                          <a:effectLst/>
                          <a:latin typeface="Garamond" pitchFamily="18" charset="0"/>
                          <a:cs typeface="Times New Roman" pitchFamily="18" charset="0"/>
                        </a:rPr>
                        <a:t>quantitative</a:t>
                      </a: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 data</a:t>
                      </a: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541587">
                <a:tc>
                  <a:txBody>
                    <a:bodyPr/>
                    <a:lstStyle/>
                    <a:p>
                      <a:pPr marL="682625" marR="0" lvl="0" indent="-457200" algn="l" defTabSz="339725" rtl="0" eaLnBrk="1" fontAlgn="base" latinLnBrk="0" hangingPunct="1">
                        <a:lnSpc>
                          <a:spcPct val="100000"/>
                        </a:lnSpc>
                        <a:spcBef>
                          <a:spcPct val="20000"/>
                        </a:spcBef>
                        <a:spcAft>
                          <a:spcPct val="0"/>
                        </a:spcAft>
                        <a:buClrTx/>
                        <a:buSzTx/>
                        <a:buFont typeface="+mj-lt"/>
                        <a:buAutoNum type="arabicPeriod"/>
                        <a:tabLst/>
                      </a:pPr>
                      <a:endParaRPr kumimoji="0" lang="en-US" sz="800" b="0" i="0" u="none" strike="noStrike" cap="none" normalizeH="0" baseline="0" dirty="0" smtClean="0">
                        <a:ln>
                          <a:noFill/>
                        </a:ln>
                        <a:solidFill>
                          <a:schemeClr val="tx1"/>
                        </a:solidFill>
                        <a:effectLst/>
                        <a:latin typeface="Garamond" pitchFamily="18" charset="0"/>
                      </a:endParaRP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Demographic characteristics </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Attitudes about the program/concept</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Expectations </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Quality of experience</a:t>
                      </a:r>
                    </a:p>
                    <a:p>
                      <a:pPr marL="682625" marR="0" lvl="0" indent="-457200" algn="l" defTabSz="339725"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2800" b="1" dirty="0" smtClean="0">
                <a:latin typeface="Garamond" pitchFamily="18" charset="0"/>
                <a:cs typeface="Times New Roman" pitchFamily="18" charset="0"/>
              </a:rPr>
              <a:t>In-depth Interviews</a:t>
            </a:r>
            <a:endParaRPr lang="en-US" sz="2800" b="1" dirty="0">
              <a:latin typeface="Garamond" pitchFamily="18" charset="0"/>
              <a:cs typeface="Times New Roman" pitchFamily="18" charset="0"/>
            </a:endParaRPr>
          </a:p>
        </p:txBody>
      </p:sp>
      <p:graphicFrame>
        <p:nvGraphicFramePr>
          <p:cNvPr id="247822" name="Group 14"/>
          <p:cNvGraphicFramePr>
            <a:graphicFrameLocks noGrp="1"/>
          </p:cNvGraphicFramePr>
          <p:nvPr/>
        </p:nvGraphicFramePr>
        <p:xfrm>
          <a:off x="609600" y="1752600"/>
          <a:ext cx="7924800" cy="3124200"/>
        </p:xfrm>
        <a:graphic>
          <a:graphicData uri="http://schemas.openxmlformats.org/drawingml/2006/table">
            <a:tbl>
              <a:tblPr/>
              <a:tblGrid>
                <a:gridCol w="7924800"/>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Produce </a:t>
                      </a:r>
                      <a:r>
                        <a:rPr kumimoji="0" lang="en-US" sz="2400" b="0" i="0" u="sng" strike="noStrike" cap="none" normalizeH="0" baseline="0" dirty="0" smtClean="0">
                          <a:ln>
                            <a:noFill/>
                          </a:ln>
                          <a:solidFill>
                            <a:schemeClr val="tx1"/>
                          </a:solidFill>
                          <a:effectLst/>
                          <a:latin typeface="Garamond" pitchFamily="18" charset="0"/>
                          <a:cs typeface="Times New Roman" pitchFamily="18" charset="0"/>
                        </a:rPr>
                        <a:t>qualitative</a:t>
                      </a: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 data</a:t>
                      </a: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541587">
                <a:tc>
                  <a:txBody>
                    <a:bodyPr/>
                    <a:lstStyle/>
                    <a:p>
                      <a:pPr marL="682625" marR="0" lvl="0" indent="-457200" algn="l" defTabSz="339725" rtl="0" eaLnBrk="1" fontAlgn="base" latinLnBrk="0" hangingPunct="1">
                        <a:lnSpc>
                          <a:spcPct val="100000"/>
                        </a:lnSpc>
                        <a:spcBef>
                          <a:spcPct val="20000"/>
                        </a:spcBef>
                        <a:spcAft>
                          <a:spcPct val="0"/>
                        </a:spcAft>
                        <a:buClrTx/>
                        <a:buSzTx/>
                        <a:buFont typeface="+mj-lt"/>
                        <a:buAutoNum type="arabicPeriod"/>
                        <a:tabLst/>
                      </a:pPr>
                      <a:endParaRPr kumimoji="0" lang="en-US" sz="800" b="0" i="0" u="none" strike="noStrike" cap="none" normalizeH="0" baseline="0" dirty="0" smtClean="0">
                        <a:ln>
                          <a:noFill/>
                        </a:ln>
                        <a:solidFill>
                          <a:schemeClr val="tx1"/>
                        </a:solidFill>
                        <a:effectLst/>
                        <a:latin typeface="Garamond" pitchFamily="18" charset="0"/>
                      </a:endParaRP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Descriptive, detailed information about program experiences</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Reveal nuanced understandings of ideas and concepts</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Explore the meaning audiences construct from an experience</a:t>
                      </a: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2800" b="1">
                <a:latin typeface="Garamond" pitchFamily="18" charset="0"/>
                <a:cs typeface="Times New Roman" pitchFamily="18" charset="0"/>
              </a:rPr>
              <a:t>Observations</a:t>
            </a:r>
          </a:p>
        </p:txBody>
      </p:sp>
      <p:graphicFrame>
        <p:nvGraphicFramePr>
          <p:cNvPr id="247822" name="Group 14"/>
          <p:cNvGraphicFramePr>
            <a:graphicFrameLocks noGrp="1"/>
          </p:cNvGraphicFramePr>
          <p:nvPr/>
        </p:nvGraphicFramePr>
        <p:xfrm>
          <a:off x="609600" y="1752600"/>
          <a:ext cx="7924800" cy="3124200"/>
        </p:xfrm>
        <a:graphic>
          <a:graphicData uri="http://schemas.openxmlformats.org/drawingml/2006/table">
            <a:tbl>
              <a:tblPr/>
              <a:tblGrid>
                <a:gridCol w="7924800"/>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Provide </a:t>
                      </a:r>
                      <a:r>
                        <a:rPr kumimoji="0" lang="en-US" sz="2400" b="0" i="0" u="sng" strike="noStrike" cap="none" normalizeH="0" baseline="0" dirty="0" smtClean="0">
                          <a:ln>
                            <a:noFill/>
                          </a:ln>
                          <a:solidFill>
                            <a:schemeClr val="tx1"/>
                          </a:solidFill>
                          <a:effectLst/>
                          <a:latin typeface="Garamond" pitchFamily="18" charset="0"/>
                          <a:cs typeface="Times New Roman" pitchFamily="18" charset="0"/>
                        </a:rPr>
                        <a:t>quantitative</a:t>
                      </a: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 or </a:t>
                      </a:r>
                      <a:r>
                        <a:rPr kumimoji="0" lang="en-US" sz="2400" b="0" i="0" u="sng" strike="noStrike" cap="none" normalizeH="0" baseline="0" dirty="0" smtClean="0">
                          <a:ln>
                            <a:noFill/>
                          </a:ln>
                          <a:solidFill>
                            <a:schemeClr val="tx1"/>
                          </a:solidFill>
                          <a:effectLst/>
                          <a:latin typeface="Garamond" pitchFamily="18" charset="0"/>
                          <a:cs typeface="Times New Roman" pitchFamily="18" charset="0"/>
                        </a:rPr>
                        <a:t>qualitative</a:t>
                      </a: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 data</a:t>
                      </a: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541587">
                <a:tc>
                  <a:txBody>
                    <a:bodyPr/>
                    <a:lstStyle/>
                    <a:p>
                      <a:pPr marL="344488" marR="0" lvl="0" indent="0" algn="l" defTabSz="339725" rtl="0" eaLnBrk="1" fontAlgn="base" latinLnBrk="0" hangingPunct="1">
                        <a:lnSpc>
                          <a:spcPct val="100000"/>
                        </a:lnSpc>
                        <a:spcBef>
                          <a:spcPct val="20000"/>
                        </a:spcBef>
                        <a:spcAft>
                          <a:spcPct val="0"/>
                        </a:spcAft>
                        <a:buClrTx/>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Garamond" pitchFamily="18" charset="0"/>
                        <a:cs typeface="Times New Roman" pitchFamily="18" charset="0"/>
                      </a:endParaRP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Document an objective account of behavior</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Reveal holding power of certain experiences</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Explore behaviors (e.g., asking questions, scaffolding)</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Explore staff-user interactions (e.g., who initiates the interaction)</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Use of specific components (e.g., handouts, program elements)</a:t>
                      </a:r>
                    </a:p>
                    <a:p>
                      <a:pPr marL="682625" marR="0" lvl="0" indent="-457200" algn="l" defTabSz="339725"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r>
              <a:rPr lang="en-US" sz="2800" b="1">
                <a:latin typeface="Garamond" pitchFamily="18" charset="0"/>
                <a:cs typeface="Times New Roman" pitchFamily="18" charset="0"/>
              </a:rPr>
              <a:t>Focus Groups</a:t>
            </a:r>
          </a:p>
        </p:txBody>
      </p:sp>
      <p:graphicFrame>
        <p:nvGraphicFramePr>
          <p:cNvPr id="247822" name="Group 14"/>
          <p:cNvGraphicFramePr>
            <a:graphicFrameLocks noGrp="1"/>
          </p:cNvGraphicFramePr>
          <p:nvPr/>
        </p:nvGraphicFramePr>
        <p:xfrm>
          <a:off x="609600" y="1752600"/>
          <a:ext cx="7924800" cy="3048000"/>
        </p:xfrm>
        <a:graphic>
          <a:graphicData uri="http://schemas.openxmlformats.org/drawingml/2006/table">
            <a:tbl>
              <a:tblPr/>
              <a:tblGrid>
                <a:gridCol w="7924800"/>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Produce </a:t>
                      </a:r>
                      <a:r>
                        <a:rPr kumimoji="0" lang="en-US" sz="2400" b="0" i="0" u="sng" strike="noStrike" cap="none" normalizeH="0" baseline="0" dirty="0" smtClean="0">
                          <a:ln>
                            <a:noFill/>
                          </a:ln>
                          <a:solidFill>
                            <a:schemeClr val="tx1"/>
                          </a:solidFill>
                          <a:effectLst/>
                          <a:latin typeface="Garamond" pitchFamily="18" charset="0"/>
                          <a:cs typeface="Times New Roman" pitchFamily="18" charset="0"/>
                        </a:rPr>
                        <a:t>qualitative</a:t>
                      </a:r>
                      <a:r>
                        <a:rPr kumimoji="0" lang="en-US" sz="2400" b="0" i="0" u="none" strike="noStrike" cap="none" normalizeH="0" baseline="0" dirty="0" smtClean="0">
                          <a:ln>
                            <a:noFill/>
                          </a:ln>
                          <a:solidFill>
                            <a:schemeClr val="tx1"/>
                          </a:solidFill>
                          <a:effectLst/>
                          <a:latin typeface="Garamond" pitchFamily="18" charset="0"/>
                          <a:cs typeface="Times New Roman" pitchFamily="18" charset="0"/>
                        </a:rPr>
                        <a:t> data</a:t>
                      </a: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465387">
                <a:tc>
                  <a:txBody>
                    <a:bodyPr/>
                    <a:lstStyle/>
                    <a:p>
                      <a:pPr marL="682625" marR="0" lvl="0" indent="-457200" algn="l" defTabSz="339725" rtl="0" eaLnBrk="1" fontAlgn="base" latinLnBrk="0" hangingPunct="1">
                        <a:lnSpc>
                          <a:spcPct val="100000"/>
                        </a:lnSpc>
                        <a:spcBef>
                          <a:spcPct val="20000"/>
                        </a:spcBef>
                        <a:spcAft>
                          <a:spcPct val="0"/>
                        </a:spcAft>
                        <a:buClrTx/>
                        <a:buSzTx/>
                        <a:buFont typeface="Arial" pitchFamily="34" charset="0"/>
                        <a:buChar char="•"/>
                        <a:tabLst/>
                      </a:pPr>
                      <a:endParaRPr kumimoji="0" lang="en-US" sz="800" b="0" i="0" u="none" strike="noStrike" cap="none" normalizeH="0" baseline="0" dirty="0" smtClean="0">
                        <a:ln>
                          <a:noFill/>
                        </a:ln>
                        <a:solidFill>
                          <a:schemeClr val="tx1"/>
                        </a:solidFill>
                        <a:effectLst/>
                        <a:latin typeface="Garamond" pitchFamily="18" charset="0"/>
                      </a:endParaRP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Provide insight about why people think the way they do </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Provide opportunities for people to discuss ideas with others</a:t>
                      </a:r>
                    </a:p>
                    <a:p>
                      <a:pPr marL="862013" marR="0" lvl="0" indent="-465138" algn="l" defTabSz="339725" rtl="0" eaLnBrk="1" fontAlgn="base" latinLnBrk="0" hangingPunct="1">
                        <a:lnSpc>
                          <a:spcPct val="100000"/>
                        </a:lnSpc>
                        <a:spcBef>
                          <a:spcPct val="20000"/>
                        </a:spcBef>
                        <a:spcAft>
                          <a:spcPct val="0"/>
                        </a:spcAft>
                        <a:buClrTx/>
                        <a:buSzPct val="100000"/>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cs typeface="Times New Roman" pitchFamily="18" charset="0"/>
                        </a:rPr>
                        <a:t>Generates and brainstorms ideas around specific ideas/concepts</a:t>
                      </a:r>
                    </a:p>
                    <a:p>
                      <a:pPr marL="682625" marR="0" lvl="0" indent="-338138" algn="l" defTabSz="339725"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defRPr/>
            </a:pPr>
            <a:r>
              <a:rPr lang="en-GB" sz="3200" dirty="0" smtClean="0">
                <a:latin typeface="Gill Sans MT" pitchFamily="34" charset="0"/>
                <a:cs typeface="Times New Roman" pitchFamily="18" charset="0"/>
              </a:rPr>
              <a:t>Workshop </a:t>
            </a:r>
            <a:r>
              <a:rPr lang="en-GB" sz="3200" dirty="0">
                <a:latin typeface="Gill Sans MT" pitchFamily="34" charset="0"/>
                <a:cs typeface="Times New Roman" pitchFamily="18" charset="0"/>
              </a:rPr>
              <a:t>Goal</a:t>
            </a:r>
            <a:endParaRPr lang="en-US" sz="3200" dirty="0">
              <a:solidFill>
                <a:schemeClr val="accent2"/>
              </a:solidFill>
              <a:effectLst>
                <a:outerShdw blurRad="38100" dist="38100" dir="2700000" algn="tl">
                  <a:srgbClr val="000000"/>
                </a:outerShdw>
              </a:effectLst>
              <a:latin typeface="Gill Sans MT" pitchFamily="34" charset="0"/>
              <a:cs typeface="Times New Roman" pitchFamily="18" charset="0"/>
            </a:endParaRPr>
          </a:p>
        </p:txBody>
      </p:sp>
      <p:graphicFrame>
        <p:nvGraphicFramePr>
          <p:cNvPr id="964619" name="Group 11"/>
          <p:cNvGraphicFramePr>
            <a:graphicFrameLocks noGrp="1"/>
          </p:cNvGraphicFramePr>
          <p:nvPr/>
        </p:nvGraphicFramePr>
        <p:xfrm>
          <a:off x="609600" y="1676400"/>
          <a:ext cx="7924800" cy="2474976"/>
        </p:xfrm>
        <a:graphic>
          <a:graphicData uri="http://schemas.openxmlformats.org/drawingml/2006/table">
            <a:tbl>
              <a:tblPr/>
              <a:tblGrid>
                <a:gridCol w="7924800"/>
              </a:tblGrid>
              <a:tr h="37908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1795546">
                <a:tc>
                  <a:txBody>
                    <a:bodyPr/>
                    <a:lstStyle/>
                    <a:p>
                      <a:pPr marL="457200" marR="0" lvl="0" indent="-342900" algn="l" defTabSz="339725" rtl="0" eaLnBrk="1" fontAlgn="base" latinLnBrk="0" hangingPunct="1">
                        <a:lnSpc>
                          <a:spcPct val="100000"/>
                        </a:lnSpc>
                        <a:spcBef>
                          <a:spcPct val="20000"/>
                        </a:spcBef>
                        <a:spcAft>
                          <a:spcPct val="0"/>
                        </a:spcAft>
                        <a:buClrTx/>
                        <a:buSzPct val="75000"/>
                        <a:buFontTx/>
                        <a:buNone/>
                        <a:tabLst>
                          <a:tab pos="1604963" algn="l"/>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342900" algn="l" defTabSz="339725" rtl="0" eaLnBrk="1" fontAlgn="base" latinLnBrk="0" hangingPunct="1">
                        <a:lnSpc>
                          <a:spcPct val="100000"/>
                        </a:lnSpc>
                        <a:spcBef>
                          <a:spcPct val="20000"/>
                        </a:spcBef>
                        <a:spcAft>
                          <a:spcPct val="0"/>
                        </a:spcAft>
                        <a:buClrTx/>
                        <a:buSzPct val="100000"/>
                        <a:buFont typeface="+mj-lt"/>
                        <a:buAutoNum type="arabicPeriod"/>
                        <a:tabLst>
                          <a:tab pos="1604963" algn="l"/>
                        </a:tabLst>
                        <a:defRPr/>
                      </a:pPr>
                      <a:endParaRPr lang="en-US" sz="1200" kern="1200" dirty="0" smtClean="0">
                        <a:solidFill>
                          <a:schemeClr val="tx1"/>
                        </a:solidFill>
                        <a:latin typeface="Gill Sans MT" pitchFamily="34" charset="0"/>
                        <a:ea typeface="+mn-ea"/>
                        <a:cs typeface="+mn-cs"/>
                      </a:endParaRPr>
                    </a:p>
                    <a:p>
                      <a:pPr marL="352425" marR="0" lvl="0" indent="-11113" algn="l" defTabSz="339725" rtl="0" eaLnBrk="1" fontAlgn="base" latinLnBrk="0" hangingPunct="1">
                        <a:lnSpc>
                          <a:spcPct val="100000"/>
                        </a:lnSpc>
                        <a:spcBef>
                          <a:spcPct val="20000"/>
                        </a:spcBef>
                        <a:spcAft>
                          <a:spcPct val="0"/>
                        </a:spcAft>
                        <a:buClrTx/>
                        <a:buSzPct val="100000"/>
                        <a:buFont typeface="+mj-lt"/>
                        <a:buNone/>
                        <a:tabLst>
                          <a:tab pos="1604963" algn="l"/>
                        </a:tabLst>
                        <a:defRPr/>
                      </a:pPr>
                      <a:r>
                        <a:rPr lang="en-US" sz="2000" kern="1200" dirty="0" smtClean="0">
                          <a:solidFill>
                            <a:schemeClr val="tx1"/>
                          </a:solidFill>
                          <a:latin typeface="Gill Sans MT" pitchFamily="34" charset="0"/>
                          <a:ea typeface="+mn-ea"/>
                          <a:cs typeface="+mn-cs"/>
                        </a:rPr>
                        <a:t>Clarify audience outcomes, develop audience indicators, and choose data </a:t>
                      </a:r>
                      <a:r>
                        <a:rPr lang="en-US" sz="2000" kern="1200" smtClean="0">
                          <a:solidFill>
                            <a:schemeClr val="tx1"/>
                          </a:solidFill>
                          <a:latin typeface="Gill Sans MT" pitchFamily="34" charset="0"/>
                          <a:ea typeface="+mn-ea"/>
                          <a:cs typeface="+mn-cs"/>
                        </a:rPr>
                        <a:t>collection methods.</a:t>
                      </a:r>
                      <a:endParaRPr lang="en-US" sz="2000" kern="1200" dirty="0" smtClean="0">
                        <a:solidFill>
                          <a:schemeClr val="tx1"/>
                        </a:solidFill>
                        <a:latin typeface="Gill Sans MT" pitchFamily="34" charset="0"/>
                        <a:ea typeface="+mn-ea"/>
                        <a:cs typeface="+mn-cs"/>
                      </a:endParaRPr>
                    </a:p>
                    <a:p>
                      <a:pPr marL="352425" marR="0" lvl="0" indent="-11113" algn="l" defTabSz="339725" rtl="0" eaLnBrk="1" fontAlgn="base" latinLnBrk="0" hangingPunct="1">
                        <a:lnSpc>
                          <a:spcPct val="100000"/>
                        </a:lnSpc>
                        <a:spcBef>
                          <a:spcPct val="20000"/>
                        </a:spcBef>
                        <a:spcAft>
                          <a:spcPct val="0"/>
                        </a:spcAft>
                        <a:buClrTx/>
                        <a:buSzPct val="100000"/>
                        <a:buFont typeface="+mj-lt"/>
                        <a:buNone/>
                        <a:tabLst>
                          <a:tab pos="1604963" algn="l"/>
                        </a:tabLst>
                        <a:defRPr/>
                      </a:pPr>
                      <a:endParaRPr lang="en-US" sz="2000" kern="1200" dirty="0" smtClean="0">
                        <a:solidFill>
                          <a:schemeClr val="tx1"/>
                        </a:solidFill>
                        <a:latin typeface="Gill Sans MT" pitchFamily="34" charset="0"/>
                        <a:ea typeface="+mn-ea"/>
                        <a:cs typeface="+mn-cs"/>
                      </a:endParaRPr>
                    </a:p>
                    <a:p>
                      <a:pPr marL="457200" marR="0" lvl="0" indent="-342900" algn="l" defTabSz="339725" rtl="0" eaLnBrk="1" fontAlgn="base" latinLnBrk="0" hangingPunct="1">
                        <a:lnSpc>
                          <a:spcPct val="100000"/>
                        </a:lnSpc>
                        <a:spcBef>
                          <a:spcPct val="20000"/>
                        </a:spcBef>
                        <a:spcAft>
                          <a:spcPct val="0"/>
                        </a:spcAft>
                        <a:buClrTx/>
                        <a:buSzPct val="100000"/>
                        <a:buFont typeface="+mj-lt"/>
                        <a:buNone/>
                        <a:tabLst>
                          <a:tab pos="1604963" algn="l"/>
                        </a:tabLst>
                        <a:defRPr/>
                      </a:pPr>
                      <a:endParaRPr lang="en-US" sz="2000" kern="1200" dirty="0" smtClean="0">
                        <a:solidFill>
                          <a:schemeClr val="tx1"/>
                        </a:solidFill>
                        <a:latin typeface="Gill Sans MT" pitchFamily="34" charset="0"/>
                        <a:ea typeface="+mn-ea"/>
                        <a:cs typeface="+mn-cs"/>
                      </a:endParaRPr>
                    </a:p>
                    <a:p>
                      <a:pPr marL="457200" marR="0" lvl="0" indent="-342900" algn="l" defTabSz="339725" rtl="0" eaLnBrk="1" fontAlgn="base" latinLnBrk="0" hangingPunct="1">
                        <a:lnSpc>
                          <a:spcPct val="100000"/>
                        </a:lnSpc>
                        <a:spcBef>
                          <a:spcPct val="20000"/>
                        </a:spcBef>
                        <a:spcAft>
                          <a:spcPct val="0"/>
                        </a:spcAft>
                        <a:buClrTx/>
                        <a:buSzPct val="100000"/>
                        <a:buFont typeface="+mj-lt"/>
                        <a:buAutoNum type="arabicPeriod"/>
                        <a:tabLst>
                          <a:tab pos="1604963" algn="l"/>
                        </a:tabLst>
                        <a:defRPr/>
                      </a:pPr>
                      <a:endParaRPr lang="en-US" sz="500" kern="1200" dirty="0" smtClean="0">
                        <a:solidFill>
                          <a:schemeClr val="tx1"/>
                        </a:solidFill>
                        <a:latin typeface="Gill Sans MT" pitchFamily="34" charset="0"/>
                        <a:ea typeface="+mn-ea"/>
                        <a:cs typeface="+mn-cs"/>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7"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buClr>
                <a:schemeClr val="accent2"/>
              </a:buClr>
              <a:buFont typeface="Wingdings" pitchFamily="2" charset="2"/>
              <a:buNone/>
            </a:pPr>
            <a:r>
              <a:rPr lang="en-US" sz="3200" dirty="0">
                <a:latin typeface="Gill Sans MT" pitchFamily="34" charset="0"/>
              </a:rPr>
              <a:t>Cycle of Learning</a:t>
            </a:r>
          </a:p>
        </p:txBody>
      </p:sp>
      <p:grpSp>
        <p:nvGrpSpPr>
          <p:cNvPr id="2" name="Diagram 3"/>
          <p:cNvGrpSpPr>
            <a:grpSpLocks noChangeAspect="1"/>
          </p:cNvGrpSpPr>
          <p:nvPr/>
        </p:nvGrpSpPr>
        <p:grpSpPr bwMode="auto">
          <a:xfrm>
            <a:off x="2581275" y="2119312"/>
            <a:ext cx="4024313" cy="4102100"/>
            <a:chOff x="1626" y="1335"/>
            <a:chExt cx="2535" cy="2584"/>
          </a:xfrm>
        </p:grpSpPr>
        <p:sp>
          <p:nvSpPr>
            <p:cNvPr id="19" name="_s10244"/>
            <p:cNvSpPr>
              <a:spLocks noChangeArrowheads="1" noTextEdit="1"/>
            </p:cNvSpPr>
            <p:nvPr/>
          </p:nvSpPr>
          <p:spPr bwMode="auto">
            <a:xfrm>
              <a:off x="2005" y="1335"/>
              <a:ext cx="1767" cy="176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0" name="_s10245"/>
            <p:cNvSpPr>
              <a:spLocks noChangeArrowheads="1" noTextEdit="1"/>
            </p:cNvSpPr>
            <p:nvPr/>
          </p:nvSpPr>
          <p:spPr bwMode="auto">
            <a:xfrm rot="7200000">
              <a:off x="2103" y="1564"/>
              <a:ext cx="1768" cy="1764"/>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1" name="_s10246"/>
            <p:cNvSpPr>
              <a:spLocks noChangeArrowheads="1" noTextEdit="1"/>
            </p:cNvSpPr>
            <p:nvPr/>
          </p:nvSpPr>
          <p:spPr bwMode="auto">
            <a:xfrm rot="14400000">
              <a:off x="1857" y="1507"/>
              <a:ext cx="1766" cy="176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2" name="_s10247"/>
            <p:cNvSpPr>
              <a:spLocks noChangeArrowheads="1"/>
            </p:cNvSpPr>
            <p:nvPr/>
          </p:nvSpPr>
          <p:spPr bwMode="auto">
            <a:xfrm>
              <a:off x="3452" y="1732"/>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folHlink"/>
                  </a:solidFill>
                  <a:effectLst/>
                  <a:latin typeface="Gill Sans MT" pitchFamily="34" charset="0"/>
                  <a:cs typeface="Arial" charset="0"/>
                </a:rPr>
                <a:t>ACT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folHlink"/>
                </a:solidFill>
                <a:effectLst/>
                <a:latin typeface="Gill Sans MT" pitchFamily="34" charset="0"/>
                <a:cs typeface="Arial" charset="0"/>
              </a:endParaRPr>
            </a:p>
          </p:txBody>
        </p:sp>
        <p:sp>
          <p:nvSpPr>
            <p:cNvPr id="23" name="_s10248"/>
            <p:cNvSpPr>
              <a:spLocks noChangeArrowheads="1"/>
            </p:cNvSpPr>
            <p:nvPr/>
          </p:nvSpPr>
          <p:spPr bwMode="auto">
            <a:xfrm>
              <a:off x="2524" y="3210"/>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cs typeface="Arial" charset="0"/>
                </a:rPr>
                <a:t>  </a:t>
              </a:r>
              <a:endParaRPr kumimoji="0" lang="en-US" sz="2400" b="1" i="0" u="none" strike="noStrike" cap="none" normalizeH="0" baseline="0" dirty="0" smtClean="0">
                <a:ln>
                  <a:noFill/>
                </a:ln>
                <a:solidFill>
                  <a:schemeClr val="folHlink"/>
                </a:solidFill>
                <a:effectLst>
                  <a:outerShdw blurRad="38100" dist="38100" dir="2700000" algn="tl">
                    <a:srgbClr val="C0C0C0"/>
                  </a:outerShdw>
                </a:effectLst>
                <a:latin typeface="Times New Roman" pitchFamily="18" charset="0"/>
                <a:cs typeface="Arial" charset="0"/>
              </a:endParaRPr>
            </a:p>
          </p:txBody>
        </p:sp>
        <p:sp>
          <p:nvSpPr>
            <p:cNvPr id="24" name="_s10249"/>
            <p:cNvSpPr>
              <a:spLocks noChangeArrowheads="1"/>
            </p:cNvSpPr>
            <p:nvPr/>
          </p:nvSpPr>
          <p:spPr bwMode="auto">
            <a:xfrm>
              <a:off x="1626" y="1639"/>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folHlink"/>
                  </a:solidFill>
                  <a:effectLst/>
                  <a:latin typeface="Gill Sans MT" pitchFamily="34" charset="0"/>
                  <a:cs typeface="Arial" charset="0"/>
                </a:rPr>
                <a:t>PLAN</a:t>
              </a:r>
            </a:p>
          </p:txBody>
        </p:sp>
        <p:grpSp>
          <p:nvGrpSpPr>
            <p:cNvPr id="3" name="Group 11"/>
            <p:cNvGrpSpPr>
              <a:grpSpLocks/>
            </p:cNvGrpSpPr>
            <p:nvPr/>
          </p:nvGrpSpPr>
          <p:grpSpPr bwMode="auto">
            <a:xfrm>
              <a:off x="2423" y="1941"/>
              <a:ext cx="844" cy="689"/>
              <a:chOff x="2293" y="1917"/>
              <a:chExt cx="986" cy="821"/>
            </a:xfrm>
          </p:grpSpPr>
          <p:sp>
            <p:nvSpPr>
              <p:cNvPr id="26" name="_s575502"/>
              <p:cNvSpPr>
                <a:spLocks noChangeArrowheads="1" noTextEdit="1"/>
              </p:cNvSpPr>
              <p:nvPr/>
            </p:nvSpPr>
            <p:spPr bwMode="auto">
              <a:xfrm>
                <a:off x="2524" y="1917"/>
                <a:ext cx="503" cy="524"/>
              </a:xfrm>
              <a:prstGeom prst="ellipse">
                <a:avLst/>
              </a:prstGeom>
              <a:solidFill>
                <a:schemeClr val="hlink">
                  <a:alpha val="50000"/>
                </a:schemeClr>
              </a:solidFill>
              <a:ln w="4669">
                <a:solidFill>
                  <a:schemeClr val="hlink"/>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7" name="_s575504"/>
              <p:cNvSpPr>
                <a:spLocks noChangeArrowheads="1" noTextEdit="1"/>
              </p:cNvSpPr>
              <p:nvPr/>
            </p:nvSpPr>
            <p:spPr bwMode="auto">
              <a:xfrm>
                <a:off x="2690" y="2213"/>
                <a:ext cx="502" cy="524"/>
              </a:xfrm>
              <a:prstGeom prst="ellipse">
                <a:avLst/>
              </a:prstGeom>
              <a:solidFill>
                <a:schemeClr val="accent2">
                  <a:alpha val="50000"/>
                </a:schemeClr>
              </a:solidFill>
              <a:ln w="4669">
                <a:solidFill>
                  <a:schemeClr val="accent2"/>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8" name="_s575506"/>
              <p:cNvSpPr>
                <a:spLocks noChangeArrowheads="1" noTextEdit="1"/>
              </p:cNvSpPr>
              <p:nvPr/>
            </p:nvSpPr>
            <p:spPr bwMode="auto">
              <a:xfrm>
                <a:off x="2359" y="2215"/>
                <a:ext cx="502" cy="523"/>
              </a:xfrm>
              <a:prstGeom prst="ellipse">
                <a:avLst/>
              </a:prstGeom>
              <a:solidFill>
                <a:schemeClr val="folHlink">
                  <a:alpha val="50000"/>
                </a:schemeClr>
              </a:solidFill>
              <a:ln w="4669">
                <a:solidFill>
                  <a:schemeClr val="folHlink"/>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9" name="Text Box 15"/>
              <p:cNvSpPr txBox="1">
                <a:spLocks noChangeArrowheads="1"/>
              </p:cNvSpPr>
              <p:nvPr/>
            </p:nvSpPr>
            <p:spPr bwMode="auto">
              <a:xfrm>
                <a:off x="2293" y="2307"/>
                <a:ext cx="986" cy="2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Gill Sans MT" pitchFamily="34" charset="0"/>
                    <a:cs typeface="Arial" charset="0"/>
                  </a:rPr>
                  <a:t>OUTCOMES</a:t>
                </a:r>
              </a:p>
            </p:txBody>
          </p:sp>
        </p:grpSp>
      </p:grpSp>
      <p:graphicFrame>
        <p:nvGraphicFramePr>
          <p:cNvPr id="10255" name="Diagram 16"/>
          <p:cNvGraphicFramePr>
            <a:graphicFrameLocks noChangeAspect="1"/>
          </p:cNvGraphicFramePr>
          <p:nvPr>
            <p:ph sz="half" idx="2"/>
          </p:nvPr>
        </p:nvGraphicFramePr>
        <p:xfrm>
          <a:off x="2644775" y="1597025"/>
          <a:ext cx="3938588" cy="4413250"/>
        </p:xfrm>
        <a:graphic>
          <a:graphicData uri="http://schemas.openxmlformats.org/drawingml/2006/compatibility">
            <com:legacyDrawing xmlns:com="http://schemas.openxmlformats.org/drawingml/2006/compatibility" spid="_x0000_s133122"/>
          </a:graphicData>
        </a:graphic>
      </p:graphicFrame>
      <p:sp>
        <p:nvSpPr>
          <p:cNvPr id="10258" name="_s1031"/>
          <p:cNvSpPr>
            <a:spLocks noChangeArrowheads="1"/>
          </p:cNvSpPr>
          <p:nvPr/>
        </p:nvSpPr>
        <p:spPr bwMode="auto">
          <a:xfrm>
            <a:off x="6611938" y="4379913"/>
            <a:ext cx="1125537" cy="1125537"/>
          </a:xfrm>
          <a:prstGeom prst="rect">
            <a:avLst/>
          </a:prstGeom>
          <a:noFill/>
          <a:ln w="9525">
            <a:noFill/>
            <a:miter lim="800000"/>
            <a:headEnd/>
            <a:tailEnd/>
          </a:ln>
        </p:spPr>
        <p:txBody>
          <a:bodyPr wrap="none" lIns="0" tIns="0" rIns="0" bIns="0" anchor="ctr"/>
          <a:lstStyle/>
          <a:p>
            <a:r>
              <a:rPr lang="en-US" sz="2400" b="1" dirty="0">
                <a:solidFill>
                  <a:schemeClr val="folHlink"/>
                </a:solidFill>
                <a:latin typeface="Gill Sans MT" pitchFamily="34" charset="0"/>
              </a:rPr>
              <a:t>EVALUATE</a:t>
            </a:r>
          </a:p>
          <a:p>
            <a:endParaRPr lang="en-US" sz="2400" b="1" dirty="0">
              <a:solidFill>
                <a:schemeClr val="folHlink"/>
              </a:solidFill>
              <a:latin typeface="Gill Sans MT" pitchFamily="34" charset="0"/>
            </a:endParaRPr>
          </a:p>
        </p:txBody>
      </p:sp>
      <p:sp>
        <p:nvSpPr>
          <p:cNvPr id="1013779" name="_s1031"/>
          <p:cNvSpPr>
            <a:spLocks noChangeArrowheads="1"/>
          </p:cNvSpPr>
          <p:nvPr/>
        </p:nvSpPr>
        <p:spPr bwMode="auto">
          <a:xfrm>
            <a:off x="1541463" y="4384675"/>
            <a:ext cx="1125537" cy="1125538"/>
          </a:xfrm>
          <a:prstGeom prst="rect">
            <a:avLst/>
          </a:prstGeom>
          <a:noFill/>
          <a:ln w="9525">
            <a:noFill/>
            <a:miter lim="800000"/>
            <a:headEnd/>
            <a:tailEnd/>
          </a:ln>
        </p:spPr>
        <p:txBody>
          <a:bodyPr wrap="none" lIns="0" tIns="0" rIns="0" bIns="0" anchor="ctr"/>
          <a:lstStyle/>
          <a:p>
            <a:pPr>
              <a:defRPr/>
            </a:pPr>
            <a:r>
              <a:rPr lang="en-US" sz="2400" b="1" dirty="0">
                <a:solidFill>
                  <a:schemeClr val="folHlink"/>
                </a:solidFill>
                <a:latin typeface="Gill Sans MT" pitchFamily="34" charset="0"/>
              </a:rPr>
              <a:t>REFLECT</a:t>
            </a:r>
          </a:p>
          <a:p>
            <a:pPr>
              <a:defRPr/>
            </a:pPr>
            <a:endParaRPr lang="en-US" sz="2400" b="1" dirty="0">
              <a:solidFill>
                <a:schemeClr val="folHlink"/>
              </a:solidFill>
              <a:effectLst>
                <a:outerShdw blurRad="38100" dist="38100" dir="2700000" algn="tl">
                  <a:srgbClr val="000000"/>
                </a:outerShdw>
              </a:effectLst>
              <a:latin typeface="Times New Roman" pitchFamily="18" charset="0"/>
            </a:endParaRPr>
          </a:p>
        </p:txBody>
      </p:sp>
      <p:sp>
        <p:nvSpPr>
          <p:cNvPr id="10260" name="Text Box 20"/>
          <p:cNvSpPr txBox="1">
            <a:spLocks noChangeArrowheads="1"/>
          </p:cNvSpPr>
          <p:nvPr/>
        </p:nvSpPr>
        <p:spPr bwMode="auto">
          <a:xfrm>
            <a:off x="1028700" y="1974850"/>
            <a:ext cx="1616075" cy="738188"/>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a:latin typeface="Gill Sans MT" pitchFamily="34" charset="0"/>
              </a:rPr>
              <a:t>What impact do we want to achieve?</a:t>
            </a:r>
          </a:p>
        </p:txBody>
      </p:sp>
      <p:sp>
        <p:nvSpPr>
          <p:cNvPr id="1013781" name="Text Box 21"/>
          <p:cNvSpPr txBox="1">
            <a:spLocks noChangeArrowheads="1"/>
          </p:cNvSpPr>
          <p:nvPr/>
        </p:nvSpPr>
        <p:spPr bwMode="auto">
          <a:xfrm>
            <a:off x="6264275" y="1963738"/>
            <a:ext cx="1801813" cy="738664"/>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smtClean="0">
                <a:latin typeface="Gill Sans MT" pitchFamily="34" charset="0"/>
              </a:rPr>
              <a:t>Do </a:t>
            </a:r>
            <a:r>
              <a:rPr lang="en-US" sz="1400" dirty="0">
                <a:latin typeface="Gill Sans MT" pitchFamily="34" charset="0"/>
              </a:rPr>
              <a:t>our actions </a:t>
            </a:r>
            <a:r>
              <a:rPr lang="en-US" sz="1400" dirty="0" smtClean="0">
                <a:latin typeface="Gill Sans MT" pitchFamily="34" charset="0"/>
              </a:rPr>
              <a:t>align with the impact we want to achieve?</a:t>
            </a:r>
            <a:endParaRPr lang="en-US" sz="1400" dirty="0">
              <a:latin typeface="Gill Sans MT" pitchFamily="34" charset="0"/>
            </a:endParaRPr>
          </a:p>
        </p:txBody>
      </p:sp>
      <p:sp>
        <p:nvSpPr>
          <p:cNvPr id="1013782" name="Text Box 22"/>
          <p:cNvSpPr txBox="1">
            <a:spLocks noChangeArrowheads="1"/>
          </p:cNvSpPr>
          <p:nvPr/>
        </p:nvSpPr>
        <p:spPr bwMode="auto">
          <a:xfrm>
            <a:off x="1165225" y="5243513"/>
            <a:ext cx="1600200" cy="746125"/>
          </a:xfrm>
          <a:prstGeom prst="rect">
            <a:avLst/>
          </a:prstGeom>
          <a:solidFill>
            <a:schemeClr val="accent1"/>
          </a:solidFill>
          <a:ln w="9525" algn="ctr">
            <a:solidFill>
              <a:schemeClr val="tx1"/>
            </a:solidFill>
            <a:miter lim="800000"/>
            <a:headEnd/>
            <a:tailEnd/>
          </a:ln>
        </p:spPr>
        <p:txBody>
          <a:bodyPr>
            <a:spAutoFit/>
          </a:bodyPr>
          <a:lstStyle/>
          <a:p>
            <a:r>
              <a:rPr lang="en-US" sz="1400" dirty="0">
                <a:latin typeface="Gill Sans MT" pitchFamily="34" charset="0"/>
              </a:rPr>
              <a:t>What have we learned? How can we improve?</a:t>
            </a:r>
          </a:p>
        </p:txBody>
      </p:sp>
      <p:sp>
        <p:nvSpPr>
          <p:cNvPr id="1013783" name="Text Box 23"/>
          <p:cNvSpPr txBox="1">
            <a:spLocks noChangeArrowheads="1"/>
          </p:cNvSpPr>
          <p:nvPr/>
        </p:nvSpPr>
        <p:spPr bwMode="auto">
          <a:xfrm>
            <a:off x="6400800" y="5227638"/>
            <a:ext cx="1630363" cy="738187"/>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a:latin typeface="Gill Sans MT" pitchFamily="34" charset="0"/>
              </a:rPr>
              <a:t>In what ways have we achieved impact?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1" grpId="0" animBg="1"/>
      <p:bldP spid="1013782" grpId="0" animBg="1"/>
      <p:bldP spid="101378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7" name="Rectangle 2"/>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buClr>
                <a:schemeClr val="accent2"/>
              </a:buClr>
              <a:buFont typeface="Wingdings" pitchFamily="2" charset="2"/>
              <a:buNone/>
            </a:pPr>
            <a:r>
              <a:rPr lang="en-US" sz="3200" dirty="0">
                <a:latin typeface="Gill Sans MT" pitchFamily="34" charset="0"/>
              </a:rPr>
              <a:t>Cycle of Learning</a:t>
            </a:r>
          </a:p>
        </p:txBody>
      </p:sp>
      <p:grpSp>
        <p:nvGrpSpPr>
          <p:cNvPr id="2" name="Diagram 3"/>
          <p:cNvGrpSpPr>
            <a:grpSpLocks noChangeAspect="1"/>
          </p:cNvGrpSpPr>
          <p:nvPr/>
        </p:nvGrpSpPr>
        <p:grpSpPr bwMode="auto">
          <a:xfrm>
            <a:off x="2581275" y="2119312"/>
            <a:ext cx="4024313" cy="4102100"/>
            <a:chOff x="1626" y="1335"/>
            <a:chExt cx="2535" cy="2584"/>
          </a:xfrm>
        </p:grpSpPr>
        <p:sp>
          <p:nvSpPr>
            <p:cNvPr id="19" name="_s10244"/>
            <p:cNvSpPr>
              <a:spLocks noChangeArrowheads="1" noTextEdit="1"/>
            </p:cNvSpPr>
            <p:nvPr/>
          </p:nvSpPr>
          <p:spPr bwMode="auto">
            <a:xfrm>
              <a:off x="2005" y="1335"/>
              <a:ext cx="1767" cy="1766"/>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0" name="_s10245"/>
            <p:cNvSpPr>
              <a:spLocks noChangeArrowheads="1" noTextEdit="1"/>
            </p:cNvSpPr>
            <p:nvPr/>
          </p:nvSpPr>
          <p:spPr bwMode="auto">
            <a:xfrm rot="7200000">
              <a:off x="2103" y="1564"/>
              <a:ext cx="1768" cy="1764"/>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1" name="_s10246"/>
            <p:cNvSpPr>
              <a:spLocks noChangeArrowheads="1" noTextEdit="1"/>
            </p:cNvSpPr>
            <p:nvPr/>
          </p:nvSpPr>
          <p:spPr bwMode="auto">
            <a:xfrm rot="14400000">
              <a:off x="1857" y="1507"/>
              <a:ext cx="1766" cy="176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3399"/>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dirty="0"/>
            </a:p>
          </p:txBody>
        </p:sp>
        <p:sp>
          <p:nvSpPr>
            <p:cNvPr id="22" name="_s10247"/>
            <p:cNvSpPr>
              <a:spLocks noChangeArrowheads="1"/>
            </p:cNvSpPr>
            <p:nvPr/>
          </p:nvSpPr>
          <p:spPr bwMode="auto">
            <a:xfrm>
              <a:off x="3452" y="1732"/>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folHlink"/>
                  </a:solidFill>
                  <a:effectLst/>
                  <a:latin typeface="Gill Sans MT" pitchFamily="34" charset="0"/>
                  <a:cs typeface="Arial" charset="0"/>
                </a:rPr>
                <a:t>ACT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folHlink"/>
                </a:solidFill>
                <a:effectLst/>
                <a:latin typeface="Gill Sans MT" pitchFamily="34" charset="0"/>
                <a:cs typeface="Arial" charset="0"/>
              </a:endParaRPr>
            </a:p>
          </p:txBody>
        </p:sp>
        <p:sp>
          <p:nvSpPr>
            <p:cNvPr id="23" name="_s10248"/>
            <p:cNvSpPr>
              <a:spLocks noChangeArrowheads="1"/>
            </p:cNvSpPr>
            <p:nvPr/>
          </p:nvSpPr>
          <p:spPr bwMode="auto">
            <a:xfrm>
              <a:off x="2524" y="3210"/>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cs typeface="Arial" charset="0"/>
                </a:rPr>
                <a:t>  </a:t>
              </a:r>
              <a:endParaRPr kumimoji="0" lang="en-US" sz="2400" b="1" i="0" u="none" strike="noStrike" cap="none" normalizeH="0" baseline="0" dirty="0" smtClean="0">
                <a:ln>
                  <a:noFill/>
                </a:ln>
                <a:solidFill>
                  <a:schemeClr val="folHlink"/>
                </a:solidFill>
                <a:effectLst>
                  <a:outerShdw blurRad="38100" dist="38100" dir="2700000" algn="tl">
                    <a:srgbClr val="C0C0C0"/>
                  </a:outerShdw>
                </a:effectLst>
                <a:latin typeface="Times New Roman" pitchFamily="18" charset="0"/>
                <a:cs typeface="Arial" charset="0"/>
              </a:endParaRPr>
            </a:p>
          </p:txBody>
        </p:sp>
        <p:sp>
          <p:nvSpPr>
            <p:cNvPr id="24" name="_s10249"/>
            <p:cNvSpPr>
              <a:spLocks noChangeArrowheads="1"/>
            </p:cNvSpPr>
            <p:nvPr/>
          </p:nvSpPr>
          <p:spPr bwMode="auto">
            <a:xfrm>
              <a:off x="1626" y="1639"/>
              <a:ext cx="709" cy="709"/>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folHlink"/>
                  </a:solidFill>
                  <a:effectLst/>
                  <a:latin typeface="Gill Sans MT" pitchFamily="34" charset="0"/>
                  <a:cs typeface="Arial" charset="0"/>
                </a:rPr>
                <a:t>PLAN</a:t>
              </a:r>
            </a:p>
          </p:txBody>
        </p:sp>
        <p:grpSp>
          <p:nvGrpSpPr>
            <p:cNvPr id="3" name="Group 11"/>
            <p:cNvGrpSpPr>
              <a:grpSpLocks/>
            </p:cNvGrpSpPr>
            <p:nvPr/>
          </p:nvGrpSpPr>
          <p:grpSpPr bwMode="auto">
            <a:xfrm>
              <a:off x="2423" y="1941"/>
              <a:ext cx="844" cy="689"/>
              <a:chOff x="2293" y="1917"/>
              <a:chExt cx="986" cy="821"/>
            </a:xfrm>
          </p:grpSpPr>
          <p:sp>
            <p:nvSpPr>
              <p:cNvPr id="26" name="_s575502"/>
              <p:cNvSpPr>
                <a:spLocks noChangeArrowheads="1" noTextEdit="1"/>
              </p:cNvSpPr>
              <p:nvPr/>
            </p:nvSpPr>
            <p:spPr bwMode="auto">
              <a:xfrm>
                <a:off x="2524" y="1917"/>
                <a:ext cx="503" cy="524"/>
              </a:xfrm>
              <a:prstGeom prst="ellipse">
                <a:avLst/>
              </a:prstGeom>
              <a:solidFill>
                <a:schemeClr val="hlink">
                  <a:alpha val="50000"/>
                </a:schemeClr>
              </a:solidFill>
              <a:ln w="4669">
                <a:solidFill>
                  <a:schemeClr val="hlink"/>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7" name="_s575504"/>
              <p:cNvSpPr>
                <a:spLocks noChangeArrowheads="1" noTextEdit="1"/>
              </p:cNvSpPr>
              <p:nvPr/>
            </p:nvSpPr>
            <p:spPr bwMode="auto">
              <a:xfrm>
                <a:off x="2690" y="2213"/>
                <a:ext cx="502" cy="524"/>
              </a:xfrm>
              <a:prstGeom prst="ellipse">
                <a:avLst/>
              </a:prstGeom>
              <a:solidFill>
                <a:schemeClr val="accent2">
                  <a:alpha val="50000"/>
                </a:schemeClr>
              </a:solidFill>
              <a:ln w="4669">
                <a:solidFill>
                  <a:schemeClr val="accent2"/>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8" name="_s575506"/>
              <p:cNvSpPr>
                <a:spLocks noChangeArrowheads="1" noTextEdit="1"/>
              </p:cNvSpPr>
              <p:nvPr/>
            </p:nvSpPr>
            <p:spPr bwMode="auto">
              <a:xfrm>
                <a:off x="2359" y="2215"/>
                <a:ext cx="502" cy="523"/>
              </a:xfrm>
              <a:prstGeom prst="ellipse">
                <a:avLst/>
              </a:prstGeom>
              <a:solidFill>
                <a:schemeClr val="folHlink">
                  <a:alpha val="50000"/>
                </a:schemeClr>
              </a:solidFill>
              <a:ln w="4669">
                <a:solidFill>
                  <a:schemeClr val="folHlink"/>
                </a:solidFill>
                <a:round/>
                <a:headEnd/>
                <a:tailEnd/>
              </a:ln>
            </p:spPr>
            <p:txBody>
              <a:bodyPr vert="horz" wrap="none" lIns="91440" tIns="45720" rIns="91440" bIns="45720" numCol="1" anchor="ctr" anchorCtr="0" compatLnSpc="1">
                <a:prstTxWarp prst="textNoShape">
                  <a:avLst/>
                </a:prstTxWarp>
              </a:bodyPr>
              <a:lstStyle/>
              <a:p>
                <a:endParaRPr lang="en-US" dirty="0"/>
              </a:p>
            </p:txBody>
          </p:sp>
          <p:sp>
            <p:nvSpPr>
              <p:cNvPr id="29" name="Text Box 15"/>
              <p:cNvSpPr txBox="1">
                <a:spLocks noChangeArrowheads="1"/>
              </p:cNvSpPr>
              <p:nvPr/>
            </p:nvSpPr>
            <p:spPr bwMode="auto">
              <a:xfrm>
                <a:off x="2293" y="2307"/>
                <a:ext cx="986" cy="2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Gill Sans MT" pitchFamily="34" charset="0"/>
                    <a:cs typeface="Arial" charset="0"/>
                  </a:rPr>
                  <a:t>OUTCOMES</a:t>
                </a:r>
              </a:p>
            </p:txBody>
          </p:sp>
        </p:grpSp>
      </p:grpSp>
      <p:graphicFrame>
        <p:nvGraphicFramePr>
          <p:cNvPr id="10255" name="Diagram 16"/>
          <p:cNvGraphicFramePr>
            <a:graphicFrameLocks noChangeAspect="1"/>
          </p:cNvGraphicFramePr>
          <p:nvPr>
            <p:ph sz="half" idx="2"/>
          </p:nvPr>
        </p:nvGraphicFramePr>
        <p:xfrm>
          <a:off x="2644775" y="1597025"/>
          <a:ext cx="3938588" cy="4413250"/>
        </p:xfrm>
        <a:graphic>
          <a:graphicData uri="http://schemas.openxmlformats.org/drawingml/2006/compatibility">
            <com:legacyDrawing xmlns:com="http://schemas.openxmlformats.org/drawingml/2006/compatibility" spid="_x0000_s101378"/>
          </a:graphicData>
        </a:graphic>
      </p:graphicFrame>
      <p:sp>
        <p:nvSpPr>
          <p:cNvPr id="10258" name="_s1031"/>
          <p:cNvSpPr>
            <a:spLocks noChangeArrowheads="1"/>
          </p:cNvSpPr>
          <p:nvPr/>
        </p:nvSpPr>
        <p:spPr bwMode="auto">
          <a:xfrm>
            <a:off x="6611938" y="4379913"/>
            <a:ext cx="1125537" cy="1125537"/>
          </a:xfrm>
          <a:prstGeom prst="rect">
            <a:avLst/>
          </a:prstGeom>
          <a:noFill/>
          <a:ln w="9525">
            <a:noFill/>
            <a:miter lim="800000"/>
            <a:headEnd/>
            <a:tailEnd/>
          </a:ln>
        </p:spPr>
        <p:txBody>
          <a:bodyPr wrap="none" lIns="0" tIns="0" rIns="0" bIns="0" anchor="ctr"/>
          <a:lstStyle/>
          <a:p>
            <a:r>
              <a:rPr lang="en-US" sz="2400" b="1" dirty="0">
                <a:solidFill>
                  <a:schemeClr val="folHlink"/>
                </a:solidFill>
                <a:latin typeface="Gill Sans MT" pitchFamily="34" charset="0"/>
              </a:rPr>
              <a:t>EVALUATE</a:t>
            </a:r>
          </a:p>
          <a:p>
            <a:endParaRPr lang="en-US" sz="2400" b="1" dirty="0">
              <a:solidFill>
                <a:schemeClr val="folHlink"/>
              </a:solidFill>
              <a:latin typeface="Gill Sans MT" pitchFamily="34" charset="0"/>
            </a:endParaRPr>
          </a:p>
        </p:txBody>
      </p:sp>
      <p:sp>
        <p:nvSpPr>
          <p:cNvPr id="1013779" name="_s1031"/>
          <p:cNvSpPr>
            <a:spLocks noChangeArrowheads="1"/>
          </p:cNvSpPr>
          <p:nvPr/>
        </p:nvSpPr>
        <p:spPr bwMode="auto">
          <a:xfrm>
            <a:off x="1541463" y="4384675"/>
            <a:ext cx="1125537" cy="1125538"/>
          </a:xfrm>
          <a:prstGeom prst="rect">
            <a:avLst/>
          </a:prstGeom>
          <a:noFill/>
          <a:ln w="9525">
            <a:noFill/>
            <a:miter lim="800000"/>
            <a:headEnd/>
            <a:tailEnd/>
          </a:ln>
        </p:spPr>
        <p:txBody>
          <a:bodyPr wrap="none" lIns="0" tIns="0" rIns="0" bIns="0" anchor="ctr"/>
          <a:lstStyle/>
          <a:p>
            <a:pPr>
              <a:defRPr/>
            </a:pPr>
            <a:r>
              <a:rPr lang="en-US" sz="2400" b="1" dirty="0">
                <a:solidFill>
                  <a:schemeClr val="folHlink"/>
                </a:solidFill>
                <a:latin typeface="Gill Sans MT" pitchFamily="34" charset="0"/>
              </a:rPr>
              <a:t>REFLECT</a:t>
            </a:r>
          </a:p>
          <a:p>
            <a:pPr>
              <a:defRPr/>
            </a:pPr>
            <a:endParaRPr lang="en-US" sz="2400" b="1" dirty="0">
              <a:solidFill>
                <a:schemeClr val="folHlink"/>
              </a:solidFill>
              <a:effectLst>
                <a:outerShdw blurRad="38100" dist="38100" dir="2700000" algn="tl">
                  <a:srgbClr val="000000"/>
                </a:outerShdw>
              </a:effectLst>
              <a:latin typeface="Times New Roman" pitchFamily="18" charset="0"/>
            </a:endParaRPr>
          </a:p>
        </p:txBody>
      </p:sp>
      <p:sp>
        <p:nvSpPr>
          <p:cNvPr id="10260" name="Text Box 20"/>
          <p:cNvSpPr txBox="1">
            <a:spLocks noChangeArrowheads="1"/>
          </p:cNvSpPr>
          <p:nvPr/>
        </p:nvSpPr>
        <p:spPr bwMode="auto">
          <a:xfrm>
            <a:off x="1028700" y="1974850"/>
            <a:ext cx="1616075" cy="738188"/>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a:latin typeface="Gill Sans MT" pitchFamily="34" charset="0"/>
              </a:rPr>
              <a:t>What impact do we want to achieve?</a:t>
            </a:r>
          </a:p>
        </p:txBody>
      </p:sp>
      <p:sp>
        <p:nvSpPr>
          <p:cNvPr id="1013781" name="Text Box 21"/>
          <p:cNvSpPr txBox="1">
            <a:spLocks noChangeArrowheads="1"/>
          </p:cNvSpPr>
          <p:nvPr/>
        </p:nvSpPr>
        <p:spPr bwMode="auto">
          <a:xfrm>
            <a:off x="6264275" y="1963738"/>
            <a:ext cx="1801813" cy="738664"/>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smtClean="0">
                <a:latin typeface="Gill Sans MT" pitchFamily="34" charset="0"/>
              </a:rPr>
              <a:t>Do </a:t>
            </a:r>
            <a:r>
              <a:rPr lang="en-US" sz="1400" dirty="0">
                <a:latin typeface="Gill Sans MT" pitchFamily="34" charset="0"/>
              </a:rPr>
              <a:t>our actions </a:t>
            </a:r>
            <a:r>
              <a:rPr lang="en-US" sz="1400" dirty="0" smtClean="0">
                <a:latin typeface="Gill Sans MT" pitchFamily="34" charset="0"/>
              </a:rPr>
              <a:t>align with the impact we want to achieve?</a:t>
            </a:r>
            <a:endParaRPr lang="en-US" sz="1400" dirty="0">
              <a:latin typeface="Gill Sans MT" pitchFamily="34" charset="0"/>
            </a:endParaRPr>
          </a:p>
        </p:txBody>
      </p:sp>
      <p:sp>
        <p:nvSpPr>
          <p:cNvPr id="1013782" name="Text Box 22"/>
          <p:cNvSpPr txBox="1">
            <a:spLocks noChangeArrowheads="1"/>
          </p:cNvSpPr>
          <p:nvPr/>
        </p:nvSpPr>
        <p:spPr bwMode="auto">
          <a:xfrm>
            <a:off x="1165225" y="5243513"/>
            <a:ext cx="1600200" cy="746125"/>
          </a:xfrm>
          <a:prstGeom prst="rect">
            <a:avLst/>
          </a:prstGeom>
          <a:solidFill>
            <a:schemeClr val="accent1"/>
          </a:solidFill>
          <a:ln w="9525" algn="ctr">
            <a:solidFill>
              <a:schemeClr val="tx1"/>
            </a:solidFill>
            <a:miter lim="800000"/>
            <a:headEnd/>
            <a:tailEnd/>
          </a:ln>
        </p:spPr>
        <p:txBody>
          <a:bodyPr>
            <a:spAutoFit/>
          </a:bodyPr>
          <a:lstStyle/>
          <a:p>
            <a:r>
              <a:rPr lang="en-US" sz="1400" dirty="0">
                <a:latin typeface="Gill Sans MT" pitchFamily="34" charset="0"/>
              </a:rPr>
              <a:t>What have we learned? How can we improve?</a:t>
            </a:r>
          </a:p>
        </p:txBody>
      </p:sp>
      <p:sp>
        <p:nvSpPr>
          <p:cNvPr id="1013783" name="Text Box 23"/>
          <p:cNvSpPr txBox="1">
            <a:spLocks noChangeArrowheads="1"/>
          </p:cNvSpPr>
          <p:nvPr/>
        </p:nvSpPr>
        <p:spPr bwMode="auto">
          <a:xfrm>
            <a:off x="6400800" y="5227638"/>
            <a:ext cx="1630363" cy="738187"/>
          </a:xfrm>
          <a:prstGeom prst="rect">
            <a:avLst/>
          </a:prstGeom>
          <a:solidFill>
            <a:schemeClr val="accent1"/>
          </a:solidFill>
          <a:ln w="9525" algn="ctr">
            <a:solidFill>
              <a:schemeClr val="tx1"/>
            </a:solidFill>
            <a:miter lim="800000"/>
            <a:headEnd/>
            <a:tailEnd/>
          </a:ln>
        </p:spPr>
        <p:txBody>
          <a:bodyPr>
            <a:spAutoFit/>
          </a:bodyPr>
          <a:lstStyle/>
          <a:p>
            <a:pPr>
              <a:spcBef>
                <a:spcPct val="50000"/>
              </a:spcBef>
            </a:pPr>
            <a:r>
              <a:rPr lang="en-US" sz="1400" dirty="0">
                <a:latin typeface="Gill Sans MT" pitchFamily="34" charset="0"/>
              </a:rPr>
              <a:t>In what ways have we achieved impact?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1" grpId="0" animBg="1"/>
      <p:bldP spid="1013782" grpId="0" animBg="1"/>
      <p:bldP spid="10137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2"/>
          <p:cNvSpPr>
            <a:spLocks noChangeArrowheads="1"/>
          </p:cNvSpPr>
          <p:nvPr/>
        </p:nvSpPr>
        <p:spPr bwMode="auto">
          <a:xfrm>
            <a:off x="482600" y="609600"/>
            <a:ext cx="8280400" cy="1143000"/>
          </a:xfrm>
          <a:prstGeom prst="rect">
            <a:avLst/>
          </a:prstGeom>
          <a:noFill/>
          <a:ln w="9525">
            <a:noFill/>
            <a:miter lim="800000"/>
            <a:headEnd/>
            <a:tailEnd/>
          </a:ln>
          <a:effectLst/>
        </p:spPr>
        <p:txBody>
          <a:bodyPr anchor="ctr"/>
          <a:lstStyle/>
          <a:p>
            <a:pPr>
              <a:defRPr/>
            </a:pPr>
            <a:r>
              <a:rPr lang="en-GB" sz="3000" dirty="0" smtClean="0">
                <a:latin typeface="Gill Sans MT" pitchFamily="34" charset="0"/>
                <a:cs typeface="Times New Roman" pitchFamily="18" charset="0"/>
              </a:rPr>
              <a:t>Outcomes:  Common Pitfalls</a:t>
            </a:r>
            <a:endParaRPr lang="en-US" sz="3000" u="sng" dirty="0">
              <a:solidFill>
                <a:schemeClr val="accent2"/>
              </a:solidFill>
              <a:effectLst>
                <a:outerShdw blurRad="38100" dist="38100" dir="2700000" algn="tl">
                  <a:srgbClr val="000000"/>
                </a:outerShdw>
              </a:effectLst>
              <a:latin typeface="Gill Sans MT" pitchFamily="34" charset="0"/>
              <a:cs typeface="Times New Roman" pitchFamily="18" charset="0"/>
            </a:endParaRPr>
          </a:p>
        </p:txBody>
      </p:sp>
      <p:graphicFrame>
        <p:nvGraphicFramePr>
          <p:cNvPr id="1040418" name="Group 34"/>
          <p:cNvGraphicFramePr>
            <a:graphicFrameLocks noGrp="1"/>
          </p:cNvGraphicFramePr>
          <p:nvPr/>
        </p:nvGraphicFramePr>
        <p:xfrm>
          <a:off x="609600" y="1676400"/>
          <a:ext cx="7924800" cy="2826068"/>
        </p:xfrm>
        <a:graphic>
          <a:graphicData uri="http://schemas.openxmlformats.org/drawingml/2006/table">
            <a:tbl>
              <a:tblPr/>
              <a:tblGrid>
                <a:gridCol w="7924800"/>
              </a:tblGrid>
              <a:tr h="4333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1" i="0" u="none" strike="noStrike" cap="none" normalizeH="0" baseline="0" dirty="0" smtClean="0">
                        <a:ln>
                          <a:noFill/>
                        </a:ln>
                        <a:solidFill>
                          <a:srgbClr val="FFFFFF"/>
                        </a:solidFill>
                        <a:effectLst/>
                        <a:latin typeface="Gill Sans MT" pitchFamily="34" charset="0"/>
                        <a:cs typeface="Times New Roman" pitchFamily="18" charset="0"/>
                      </a:endParaRP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1402080">
                <a:tc>
                  <a:txBody>
                    <a:bodyPr/>
                    <a:lstStyle/>
                    <a:p>
                      <a:pPr marL="685800" marR="0" lvl="0" indent="-457200" algn="l" defTabSz="339725" rtl="0" eaLnBrk="1" fontAlgn="base" latinLnBrk="0" hangingPunct="1">
                        <a:lnSpc>
                          <a:spcPct val="100000"/>
                        </a:lnSpc>
                        <a:spcBef>
                          <a:spcPct val="20000"/>
                        </a:spcBef>
                        <a:spcAft>
                          <a:spcPct val="0"/>
                        </a:spcAft>
                        <a:buClrTx/>
                        <a:buSzPct val="75000"/>
                        <a:buFont typeface="Wingdings" pitchFamily="2" charset="2"/>
                        <a:buNone/>
                        <a:tabLst>
                          <a:tab pos="1604963" algn="l"/>
                        </a:tabLst>
                      </a:pPr>
                      <a:endParaRPr kumimoji="0" lang="en-US" sz="1200" b="0" i="0" u="none" strike="noStrike" cap="none" normalizeH="0" baseline="0" dirty="0" smtClean="0">
                        <a:ln>
                          <a:noFill/>
                        </a:ln>
                        <a:solidFill>
                          <a:schemeClr val="tx1"/>
                        </a:solidFill>
                        <a:effectLst/>
                        <a:latin typeface="Gill Sans MT" pitchFamily="34" charset="0"/>
                        <a:cs typeface="Times New Roman" pitchFamily="18" charset="0"/>
                      </a:endParaRPr>
                    </a:p>
                    <a:p>
                      <a:pPr marL="685800" marR="0" lvl="0" indent="-457200" algn="l" defTabSz="339725" rtl="0" eaLnBrk="1" fontAlgn="base" latinLnBrk="0" hangingPunct="1">
                        <a:lnSpc>
                          <a:spcPct val="100000"/>
                        </a:lnSpc>
                        <a:spcBef>
                          <a:spcPts val="600"/>
                        </a:spcBef>
                        <a:spcAft>
                          <a:spcPct val="0"/>
                        </a:spcAft>
                        <a:buClrTx/>
                        <a:buSzPct val="100000"/>
                        <a:buFont typeface="+mj-lt"/>
                        <a:buAutoNum type="arabicPeriod"/>
                        <a:tabLst>
                          <a:tab pos="1604963" algn="l"/>
                        </a:tabLst>
                        <a:defRPr/>
                      </a:pPr>
                      <a:r>
                        <a:rPr kumimoji="0" lang="en-US" sz="1800" b="0" i="0" u="none" strike="noStrike" cap="none" normalizeH="0" baseline="0" dirty="0" smtClean="0">
                          <a:ln>
                            <a:noFill/>
                          </a:ln>
                          <a:solidFill>
                            <a:schemeClr val="tx1"/>
                          </a:solidFill>
                          <a:effectLst/>
                          <a:latin typeface="Gill Sans MT" pitchFamily="34" charset="0"/>
                          <a:cs typeface="Times New Roman" pitchFamily="18" charset="0"/>
                        </a:rPr>
                        <a:t>Describing what you do instead of the result of what you do.</a:t>
                      </a:r>
                    </a:p>
                    <a:p>
                      <a:pPr marL="685800" marR="0" lvl="0" indent="-457200" algn="l" defTabSz="339725" rtl="0" eaLnBrk="1" fontAlgn="base" latinLnBrk="0" hangingPunct="1">
                        <a:lnSpc>
                          <a:spcPct val="100000"/>
                        </a:lnSpc>
                        <a:spcBef>
                          <a:spcPts val="600"/>
                        </a:spcBef>
                        <a:spcAft>
                          <a:spcPct val="0"/>
                        </a:spcAft>
                        <a:buClrTx/>
                        <a:buSzPct val="100000"/>
                        <a:buFont typeface="+mj-lt"/>
                        <a:buAutoNum type="arabicPeriod"/>
                        <a:tabLst>
                          <a:tab pos="1604963" algn="l"/>
                        </a:tabLst>
                        <a:defRPr/>
                      </a:pPr>
                      <a:r>
                        <a:rPr kumimoji="0" lang="en-US" sz="1800" b="0" i="0" u="none" strike="noStrike" cap="none" normalizeH="0" baseline="0" dirty="0" smtClean="0">
                          <a:ln>
                            <a:noFill/>
                          </a:ln>
                          <a:solidFill>
                            <a:schemeClr val="tx1"/>
                          </a:solidFill>
                          <a:effectLst/>
                          <a:latin typeface="Gill Sans MT" pitchFamily="34" charset="0"/>
                          <a:cs typeface="Times New Roman" pitchFamily="18" charset="0"/>
                        </a:rPr>
                        <a:t>Including two separate ideas in one outcome statement.</a:t>
                      </a:r>
                    </a:p>
                    <a:p>
                      <a:pPr marL="685800" marR="0" lvl="0" indent="-457200" algn="l" defTabSz="339725" rtl="0" eaLnBrk="1" fontAlgn="base" latinLnBrk="0" hangingPunct="1">
                        <a:lnSpc>
                          <a:spcPct val="100000"/>
                        </a:lnSpc>
                        <a:spcBef>
                          <a:spcPts val="600"/>
                        </a:spcBef>
                        <a:spcAft>
                          <a:spcPct val="0"/>
                        </a:spcAft>
                        <a:buClrTx/>
                        <a:buSzPct val="100000"/>
                        <a:buFont typeface="+mj-lt"/>
                        <a:buAutoNum type="arabicPeriod"/>
                        <a:tabLst>
                          <a:tab pos="1604963" algn="l"/>
                        </a:tabLst>
                        <a:defRPr/>
                      </a:pPr>
                      <a:r>
                        <a:rPr kumimoji="0" lang="en-US" sz="1800" b="0" i="0" u="none" strike="noStrike" cap="none" normalizeH="0" baseline="0" dirty="0" smtClean="0">
                          <a:ln>
                            <a:noFill/>
                          </a:ln>
                          <a:solidFill>
                            <a:schemeClr val="tx1"/>
                          </a:solidFill>
                          <a:effectLst/>
                          <a:latin typeface="Gill Sans MT" pitchFamily="34" charset="0"/>
                          <a:cs typeface="Times New Roman" pitchFamily="18" charset="0"/>
                        </a:rPr>
                        <a:t>Repeating an idea under different outcome types.</a:t>
                      </a:r>
                    </a:p>
                    <a:p>
                      <a:pPr marL="685800" marR="0" lvl="0" indent="-457200" algn="l" defTabSz="339725" rtl="0" eaLnBrk="1" fontAlgn="base" latinLnBrk="0" hangingPunct="1">
                        <a:lnSpc>
                          <a:spcPct val="100000"/>
                        </a:lnSpc>
                        <a:spcBef>
                          <a:spcPts val="600"/>
                        </a:spcBef>
                        <a:spcAft>
                          <a:spcPct val="0"/>
                        </a:spcAft>
                        <a:buClrTx/>
                        <a:buSzPct val="100000"/>
                        <a:buFont typeface="+mj-lt"/>
                        <a:buAutoNum type="arabicPeriod"/>
                        <a:tabLst>
                          <a:tab pos="1604963" algn="l"/>
                        </a:tabLst>
                        <a:defRPr/>
                      </a:pPr>
                      <a:r>
                        <a:rPr kumimoji="0" lang="en-US" sz="1800" b="0" i="0" u="none" strike="noStrike" cap="none" normalizeH="0" baseline="0" dirty="0" smtClean="0">
                          <a:ln>
                            <a:noFill/>
                          </a:ln>
                          <a:solidFill>
                            <a:schemeClr val="tx1"/>
                          </a:solidFill>
                          <a:effectLst/>
                          <a:latin typeface="Gill Sans MT" pitchFamily="34" charset="0"/>
                          <a:cs typeface="Times New Roman" pitchFamily="18" charset="0"/>
                        </a:rPr>
                        <a:t>Identifying too broad and general of an audience.</a:t>
                      </a:r>
                    </a:p>
                    <a:p>
                      <a:pPr marL="685800" marR="0" lvl="0" indent="-457200" algn="l" defTabSz="339725" rtl="0" eaLnBrk="1" fontAlgn="base" latinLnBrk="0" hangingPunct="1">
                        <a:lnSpc>
                          <a:spcPct val="100000"/>
                        </a:lnSpc>
                        <a:spcBef>
                          <a:spcPts val="600"/>
                        </a:spcBef>
                        <a:spcAft>
                          <a:spcPct val="0"/>
                        </a:spcAft>
                        <a:buClrTx/>
                        <a:buSzPct val="100000"/>
                        <a:buFont typeface="+mj-lt"/>
                        <a:buAutoNum type="arabicPeriod"/>
                        <a:tabLst>
                          <a:tab pos="1604963" algn="l"/>
                        </a:tabLst>
                        <a:defRPr/>
                      </a:pPr>
                      <a:r>
                        <a:rPr kumimoji="0" lang="en-US" sz="1800" b="0" i="0" u="none" strike="noStrike" cap="none" normalizeH="0" baseline="0" dirty="0" smtClean="0">
                          <a:ln>
                            <a:noFill/>
                          </a:ln>
                          <a:solidFill>
                            <a:schemeClr val="tx1"/>
                          </a:solidFill>
                          <a:effectLst/>
                          <a:latin typeface="Gill Sans MT" pitchFamily="34" charset="0"/>
                          <a:cs typeface="Times New Roman" pitchFamily="18" charset="0"/>
                        </a:rPr>
                        <a:t>Using vague, non-specific language to define terms or ideas.</a:t>
                      </a:r>
                    </a:p>
                    <a:p>
                      <a:pPr marL="685800" marR="0" lvl="0" indent="-457200" algn="l" defTabSz="339725" rtl="0" eaLnBrk="1" fontAlgn="base" latinLnBrk="0" hangingPunct="1">
                        <a:lnSpc>
                          <a:spcPct val="100000"/>
                        </a:lnSpc>
                        <a:spcBef>
                          <a:spcPct val="20000"/>
                        </a:spcBef>
                        <a:spcAft>
                          <a:spcPct val="0"/>
                        </a:spcAft>
                        <a:buClrTx/>
                        <a:buSzPct val="100000"/>
                        <a:buFont typeface="+mj-lt"/>
                        <a:buNone/>
                        <a:tabLst>
                          <a:tab pos="1604963" algn="l"/>
                        </a:tabLst>
                        <a:defRPr/>
                      </a:pPr>
                      <a:endParaRPr kumimoji="0" lang="en-US" sz="2000" b="0" i="0" u="none" strike="noStrike" cap="none" normalizeH="0" baseline="0" dirty="0" smtClean="0">
                        <a:ln>
                          <a:noFill/>
                        </a:ln>
                        <a:solidFill>
                          <a:schemeClr val="tx1"/>
                        </a:solidFill>
                        <a:effectLst/>
                        <a:latin typeface="Gill Sans MT" pitchFamily="34" charset="0"/>
                        <a:cs typeface="Times New Roman"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ctrTitle"/>
          </p:nvPr>
        </p:nvSpPr>
        <p:spPr>
          <a:xfrm>
            <a:off x="503238" y="1628775"/>
            <a:ext cx="8178800" cy="1470025"/>
          </a:xfrm>
        </p:spPr>
        <p:txBody>
          <a:bodyPr/>
          <a:lstStyle/>
          <a:p>
            <a:pPr eaLnBrk="1" hangingPunct="1">
              <a:defRPr/>
            </a:pPr>
            <a: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t/>
            </a:r>
            <a:b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br>
            <a:r>
              <a:rPr lang="en-US" dirty="0" smtClean="0">
                <a:solidFill>
                  <a:schemeClr val="folHlink"/>
                </a:solidFill>
                <a:latin typeface="Gill Sans MT" pitchFamily="34" charset="0"/>
                <a:cs typeface="Times New Roman" pitchFamily="18" charset="0"/>
              </a:rPr>
              <a:t>Prioritizing Outcomes</a:t>
            </a:r>
            <a:endParaRPr lang="en-US" dirty="0" smtClean="0">
              <a:solidFill>
                <a:schemeClr val="folHlink"/>
              </a:solidFill>
              <a:latin typeface="Palatino" pitchFamily="18" charset="0"/>
              <a:cs typeface="Times New Roman" pitchFamily="18" charset="0"/>
            </a:endParaRPr>
          </a:p>
        </p:txBody>
      </p:sp>
      <p:sp>
        <p:nvSpPr>
          <p:cNvPr id="14339"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4340"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2"/>
          <p:cNvSpPr>
            <a:spLocks noGrp="1" noChangeArrowheads="1"/>
          </p:cNvSpPr>
          <p:nvPr>
            <p:ph type="ctrTitle"/>
          </p:nvPr>
        </p:nvSpPr>
        <p:spPr>
          <a:xfrm>
            <a:off x="614363" y="1216354"/>
            <a:ext cx="8178800" cy="1470025"/>
          </a:xfrm>
        </p:spPr>
        <p:txBody>
          <a:bodyPr/>
          <a:lstStyle/>
          <a:p>
            <a:pPr marL="393700" lvl="0" indent="-393700" algn="l" eaLnBrk="1" hangingPunct="1">
              <a:defRPr/>
            </a:pP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1800" b="1" dirty="0" smtClean="0">
                <a:solidFill>
                  <a:schemeClr val="folHlink"/>
                </a:solidFill>
                <a:latin typeface="Garamond" pitchFamily="18" charset="0"/>
                <a:cs typeface="Times New Roman" pitchFamily="18" charset="0"/>
              </a:rPr>
              <a:t/>
            </a:r>
            <a:br>
              <a:rPr lang="en-US" sz="18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aramond" pitchFamily="18" charset="0"/>
                <a:cs typeface="Times New Roman" pitchFamily="18" charset="0"/>
              </a:rPr>
              <a:t/>
            </a:r>
            <a:br>
              <a:rPr lang="en-US" sz="2400" b="1" dirty="0" smtClean="0">
                <a:solidFill>
                  <a:schemeClr val="folHlink"/>
                </a:solidFill>
                <a:latin typeface="Garamond" pitchFamily="18" charset="0"/>
                <a:cs typeface="Times New Roman" pitchFamily="18" charset="0"/>
              </a:rPr>
            </a:br>
            <a:r>
              <a:rPr lang="en-US" sz="2400" b="1" dirty="0" smtClean="0">
                <a:solidFill>
                  <a:schemeClr val="folHlink"/>
                </a:solidFill>
                <a:latin typeface="Gill Sans MT" pitchFamily="34" charset="0"/>
                <a:cs typeface="Times New Roman" pitchFamily="18" charset="0"/>
              </a:rPr>
              <a:t/>
            </a:r>
            <a:br>
              <a:rPr lang="en-US" sz="2400" b="1" dirty="0" smtClean="0">
                <a:solidFill>
                  <a:schemeClr val="folHlink"/>
                </a:solidFill>
                <a:latin typeface="Gill Sans MT" pitchFamily="34" charset="0"/>
                <a:cs typeface="Times New Roman" pitchFamily="18" charset="0"/>
              </a:rPr>
            </a:br>
            <a:r>
              <a:rPr lang="en-US" sz="2800" dirty="0" smtClean="0">
                <a:solidFill>
                  <a:schemeClr val="folHlink"/>
                </a:solidFill>
                <a:latin typeface="Gill Sans MT" pitchFamily="34" charset="0"/>
                <a:cs typeface="Times New Roman" pitchFamily="18" charset="0"/>
              </a:rPr>
              <a:t>1. Which outcomes are </a:t>
            </a:r>
            <a:r>
              <a:rPr lang="en-US" sz="2800" u="sng" dirty="0" smtClean="0">
                <a:solidFill>
                  <a:schemeClr val="folHlink"/>
                </a:solidFill>
                <a:latin typeface="Gill Sans MT" pitchFamily="34" charset="0"/>
                <a:cs typeface="Times New Roman" pitchFamily="18" charset="0"/>
              </a:rPr>
              <a:t>most</a:t>
            </a:r>
            <a:r>
              <a:rPr lang="en-US" sz="2800" dirty="0" smtClean="0">
                <a:solidFill>
                  <a:schemeClr val="folHlink"/>
                </a:solidFill>
                <a:latin typeface="Gill Sans MT" pitchFamily="34" charset="0"/>
                <a:cs typeface="Times New Roman" pitchFamily="18" charset="0"/>
              </a:rPr>
              <a:t> important to achieve     </a:t>
            </a:r>
            <a:r>
              <a:rPr lang="en-US" sz="2800" i="1" dirty="0" smtClean="0">
                <a:solidFill>
                  <a:schemeClr val="folHlink"/>
                </a:solidFill>
                <a:latin typeface="Gill Sans MT" pitchFamily="34" charset="0"/>
                <a:cs typeface="Times New Roman" pitchFamily="18" charset="0"/>
              </a:rPr>
              <a:t>(for you, for funders, for other stakeholders)</a:t>
            </a:r>
            <a:r>
              <a:rPr lang="en-US" sz="2800" dirty="0" smtClean="0">
                <a:solidFill>
                  <a:schemeClr val="folHlink"/>
                </a:solidFill>
                <a:latin typeface="Gill Sans MT" pitchFamily="34" charset="0"/>
                <a:cs typeface="Times New Roman" pitchFamily="18" charset="0"/>
              </a:rPr>
              <a:t>? </a:t>
            </a:r>
            <a:br>
              <a:rPr lang="en-US" sz="2800" dirty="0" smtClean="0">
                <a:solidFill>
                  <a:schemeClr val="folHlink"/>
                </a:solidFill>
                <a:latin typeface="Gill Sans MT" pitchFamily="34" charset="0"/>
                <a:cs typeface="Times New Roman" pitchFamily="18" charset="0"/>
              </a:rPr>
            </a:br>
            <a:r>
              <a:rPr lang="en-US" sz="2800" dirty="0" smtClean="0">
                <a:solidFill>
                  <a:schemeClr val="folHlink"/>
                </a:solidFill>
                <a:latin typeface="Gill Sans MT" pitchFamily="34" charset="0"/>
                <a:cs typeface="Times New Roman" pitchFamily="18" charset="0"/>
              </a:rPr>
              <a:t/>
            </a:r>
            <a:br>
              <a:rPr lang="en-US" sz="2800" dirty="0" smtClean="0">
                <a:solidFill>
                  <a:schemeClr val="folHlink"/>
                </a:solidFill>
                <a:latin typeface="Gill Sans MT" pitchFamily="34" charset="0"/>
                <a:cs typeface="Times New Roman" pitchFamily="18" charset="0"/>
              </a:rPr>
            </a:br>
            <a:r>
              <a:rPr lang="en-US" sz="2800" dirty="0" smtClean="0">
                <a:solidFill>
                  <a:schemeClr val="folHlink"/>
                </a:solidFill>
                <a:latin typeface="Gill Sans MT" pitchFamily="34" charset="0"/>
                <a:cs typeface="Times New Roman" pitchFamily="18" charset="0"/>
              </a:rPr>
              <a:t>2. Which outcomes are most realistic to achieve, given the scope and scale of your project?</a:t>
            </a:r>
            <a:endParaRPr lang="en-US" sz="2800" dirty="0" smtClean="0">
              <a:solidFill>
                <a:schemeClr val="folHlink"/>
              </a:solidFill>
              <a:latin typeface="Garamond" pitchFamily="18" charset="0"/>
              <a:cs typeface="Times New Roman" pitchFamily="18" charset="0"/>
            </a:endParaRPr>
          </a:p>
        </p:txBody>
      </p:sp>
      <p:sp>
        <p:nvSpPr>
          <p:cNvPr id="18435"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8436"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ctrTitle"/>
          </p:nvPr>
        </p:nvSpPr>
        <p:spPr>
          <a:xfrm>
            <a:off x="503238" y="1628775"/>
            <a:ext cx="8178800" cy="1470025"/>
          </a:xfrm>
        </p:spPr>
        <p:txBody>
          <a:bodyPr/>
          <a:lstStyle/>
          <a:p>
            <a:pPr eaLnBrk="1" hangingPunct="1">
              <a:defRPr/>
            </a:pPr>
            <a: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t/>
            </a:r>
            <a:br>
              <a:rPr lang="en-US" sz="3200" b="1" dirty="0" smtClean="0">
                <a:solidFill>
                  <a:schemeClr val="folHlink"/>
                </a:solidFill>
                <a:effectLst>
                  <a:outerShdw blurRad="38100" dist="38100" dir="2700000" algn="tl">
                    <a:srgbClr val="000000"/>
                  </a:outerShdw>
                </a:effectLst>
                <a:latin typeface="Garamond" pitchFamily="18" charset="0"/>
                <a:cs typeface="Times New Roman" pitchFamily="18" charset="0"/>
              </a:rPr>
            </a:br>
            <a:r>
              <a:rPr lang="en-US" dirty="0" smtClean="0">
                <a:solidFill>
                  <a:schemeClr val="folHlink"/>
                </a:solidFill>
                <a:latin typeface="Gill Sans MT" pitchFamily="34" charset="0"/>
                <a:cs typeface="Times New Roman" pitchFamily="18" charset="0"/>
              </a:rPr>
              <a:t>Contextualizing Indicators</a:t>
            </a:r>
            <a:endParaRPr lang="en-US" dirty="0" smtClean="0">
              <a:solidFill>
                <a:schemeClr val="folHlink"/>
              </a:solidFill>
              <a:latin typeface="Palatino" pitchFamily="18" charset="0"/>
              <a:cs typeface="Times New Roman" pitchFamily="18" charset="0"/>
            </a:endParaRPr>
          </a:p>
        </p:txBody>
      </p:sp>
      <p:sp>
        <p:nvSpPr>
          <p:cNvPr id="14339" name="Rectangle 3"/>
          <p:cNvSpPr>
            <a:spLocks noChangeArrowheads="1"/>
          </p:cNvSpPr>
          <p:nvPr/>
        </p:nvSpPr>
        <p:spPr bwMode="auto">
          <a:xfrm>
            <a:off x="0" y="5562600"/>
            <a:ext cx="9144000" cy="1295400"/>
          </a:xfrm>
          <a:prstGeom prst="rect">
            <a:avLst/>
          </a:prstGeom>
          <a:solidFill>
            <a:schemeClr val="accent1"/>
          </a:solidFill>
          <a:ln w="9525">
            <a:noFill/>
            <a:miter lim="800000"/>
            <a:headEnd/>
            <a:tailEnd/>
          </a:ln>
        </p:spPr>
        <p:txBody>
          <a:bodyPr wrap="none" anchor="ctr"/>
          <a:lstStyle/>
          <a:p>
            <a:endParaRPr lang="en-US"/>
          </a:p>
        </p:txBody>
      </p:sp>
      <p:pic>
        <p:nvPicPr>
          <p:cNvPr id="14340" name="Picture 4" descr="Image4"/>
          <p:cNvPicPr>
            <a:picLocks noChangeAspect="1" noChangeArrowheads="1"/>
          </p:cNvPicPr>
          <p:nvPr/>
        </p:nvPicPr>
        <p:blipFill>
          <a:blip r:embed="rId3" cstate="print"/>
          <a:srcRect/>
          <a:stretch>
            <a:fillRect/>
          </a:stretch>
        </p:blipFill>
        <p:spPr bwMode="auto">
          <a:xfrm>
            <a:off x="0" y="5632450"/>
            <a:ext cx="4724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defRPr/>
            </a:pPr>
            <a:r>
              <a:rPr lang="en-GB" sz="2800" dirty="0" smtClean="0">
                <a:latin typeface="Gill Sans MT" pitchFamily="34" charset="0"/>
                <a:cs typeface="Times New Roman" pitchFamily="18" charset="0"/>
              </a:rPr>
              <a:t>Outcomes/Indicators </a:t>
            </a:r>
            <a:r>
              <a:rPr lang="en-GB" sz="2800" dirty="0">
                <a:latin typeface="Gill Sans MT" pitchFamily="34" charset="0"/>
                <a:cs typeface="Times New Roman" pitchFamily="18" charset="0"/>
              </a:rPr>
              <a:t>in Informal Learning Settings</a:t>
            </a:r>
            <a:endParaRPr lang="en-US" sz="2800" dirty="0">
              <a:solidFill>
                <a:schemeClr val="accent2"/>
              </a:solidFill>
              <a:effectLst>
                <a:outerShdw blurRad="38100" dist="38100" dir="2700000" algn="tl">
                  <a:srgbClr val="000000"/>
                </a:outerShdw>
              </a:effectLst>
              <a:latin typeface="Gill Sans MT" pitchFamily="34" charset="0"/>
              <a:cs typeface="Times New Roman" pitchFamily="18" charset="0"/>
            </a:endParaRPr>
          </a:p>
        </p:txBody>
      </p:sp>
      <p:graphicFrame>
        <p:nvGraphicFramePr>
          <p:cNvPr id="964619" name="Group 11"/>
          <p:cNvGraphicFramePr>
            <a:graphicFrameLocks noGrp="1"/>
          </p:cNvGraphicFramePr>
          <p:nvPr/>
        </p:nvGraphicFramePr>
        <p:xfrm>
          <a:off x="609600" y="1676400"/>
          <a:ext cx="7924800" cy="2972435"/>
        </p:xfrm>
        <a:graphic>
          <a:graphicData uri="http://schemas.openxmlformats.org/drawingml/2006/table">
            <a:tbl>
              <a:tblPr/>
              <a:tblGrid>
                <a:gridCol w="7924800"/>
              </a:tblGrid>
              <a:tr h="4333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99CC00"/>
                    </a:solidFill>
                  </a:tcPr>
                </a:tc>
              </a:tr>
              <a:tr h="2454275">
                <a:tc>
                  <a:txBody>
                    <a:bodyPr/>
                    <a:lstStyle/>
                    <a:p>
                      <a:pPr marL="457200" marR="0" lvl="0" indent="-342900" algn="ctr" defTabSz="339725" rtl="0" eaLnBrk="1" fontAlgn="base" latinLnBrk="0" hangingPunct="1">
                        <a:lnSpc>
                          <a:spcPct val="100000"/>
                        </a:lnSpc>
                        <a:spcBef>
                          <a:spcPct val="20000"/>
                        </a:spcBef>
                        <a:spcAft>
                          <a:spcPct val="0"/>
                        </a:spcAft>
                        <a:buClrTx/>
                        <a:buSzPct val="75000"/>
                        <a:buFont typeface="Wingdings" pitchFamily="2" charset="2"/>
                        <a:buNone/>
                        <a:tabLst>
                          <a:tab pos="1604963" algn="l"/>
                        </a:tabLst>
                      </a:pPr>
                      <a:endParaRPr kumimoji="0" lang="en-US" sz="800" b="0" i="0" u="none" strike="noStrike" cap="none" normalizeH="0" baseline="0" dirty="0" smtClean="0">
                        <a:ln>
                          <a:noFill/>
                        </a:ln>
                        <a:solidFill>
                          <a:schemeClr val="tx1"/>
                        </a:solidFill>
                        <a:effectLst/>
                        <a:latin typeface="Gill Sans MT" pitchFamily="34" charset="0"/>
                        <a:cs typeface="Times New Roman" pitchFamily="18" charset="0"/>
                      </a:endParaRPr>
                    </a:p>
                    <a:p>
                      <a:pPr marL="457200" marR="0" lvl="0" indent="-342900" algn="l" defTabSz="339725" rtl="0" eaLnBrk="1" fontAlgn="base" latinLnBrk="0" hangingPunct="1">
                        <a:lnSpc>
                          <a:spcPct val="100000"/>
                        </a:lnSpc>
                        <a:spcBef>
                          <a:spcPct val="20000"/>
                        </a:spcBef>
                        <a:spcAft>
                          <a:spcPct val="0"/>
                        </a:spcAft>
                        <a:buClrTx/>
                        <a:buSzPct val="75000"/>
                        <a:buFont typeface="Wingdings" pitchFamily="2" charset="2"/>
                        <a:buChar char="v"/>
                        <a:tabLst>
                          <a:tab pos="1604963" algn="l"/>
                        </a:tabLst>
                      </a:pPr>
                      <a:endParaRPr kumimoji="0" lang="en-US" sz="1000" b="0" i="0" u="sng" strike="noStrike" cap="none" normalizeH="0" baseline="0" dirty="0" smtClean="0">
                        <a:ln>
                          <a:noFill/>
                        </a:ln>
                        <a:solidFill>
                          <a:schemeClr val="tx1"/>
                        </a:solidFill>
                        <a:effectLst/>
                        <a:latin typeface="Gill Sans MT" pitchFamily="34" charset="0"/>
                        <a:cs typeface="Times New Roman" pitchFamily="18" charset="0"/>
                      </a:endParaRPr>
                    </a:p>
                    <a:p>
                      <a:pPr marL="111125" marR="0" lvl="2" indent="3175" algn="l" defTabSz="339725"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0" u="sng" strike="noStrike" cap="none" normalizeH="0" baseline="0" dirty="0" smtClean="0">
                          <a:ln>
                            <a:noFill/>
                          </a:ln>
                          <a:solidFill>
                            <a:schemeClr val="tx1"/>
                          </a:solidFill>
                          <a:effectLst/>
                          <a:latin typeface="Gill Sans MT" pitchFamily="34" charset="0"/>
                          <a:cs typeface="Times New Roman" pitchFamily="18" charset="0"/>
                        </a:rPr>
                        <a:t>Outcomes</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 are specific results of a program on distinct audiences; they actualize impact, make it explicit / concrete.</a:t>
                      </a:r>
                    </a:p>
                    <a:p>
                      <a:pPr marL="111125" marR="0" lvl="2" indent="3175" algn="l" defTabSz="339725" rtl="0" eaLnBrk="1" fontAlgn="base" latinLnBrk="0" hangingPunct="1">
                        <a:lnSpc>
                          <a:spcPct val="100000"/>
                        </a:lnSpc>
                        <a:spcBef>
                          <a:spcPct val="20000"/>
                        </a:spcBef>
                        <a:spcAft>
                          <a:spcPct val="0"/>
                        </a:spcAft>
                        <a:buClrTx/>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Gill Sans MT" pitchFamily="34" charset="0"/>
                        <a:cs typeface="Times New Roman" pitchFamily="18" charset="0"/>
                      </a:endParaRPr>
                    </a:p>
                    <a:p>
                      <a:pPr marL="111125" marR="0" lvl="0" indent="3175" algn="l" defTabSz="339725" rtl="0" eaLnBrk="1" fontAlgn="base" latinLnBrk="0" hangingPunct="1">
                        <a:lnSpc>
                          <a:spcPct val="100000"/>
                        </a:lnSpc>
                        <a:spcBef>
                          <a:spcPct val="20000"/>
                        </a:spcBef>
                        <a:spcAft>
                          <a:spcPct val="0"/>
                        </a:spcAft>
                        <a:buClrTx/>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Gill Sans MT" pitchFamily="34" charset="0"/>
                        <a:cs typeface="Times New Roman" pitchFamily="18" charset="0"/>
                      </a:endParaRPr>
                    </a:p>
                    <a:p>
                      <a:pPr marL="111125" marR="0" lvl="0" indent="3175" algn="l" defTabSz="339725" rtl="0" eaLnBrk="1" fontAlgn="base" latinLnBrk="0" hangingPunct="1">
                        <a:lnSpc>
                          <a:spcPct val="100000"/>
                        </a:lnSpc>
                        <a:spcBef>
                          <a:spcPct val="20000"/>
                        </a:spcBef>
                        <a:spcAft>
                          <a:spcPct val="0"/>
                        </a:spcAft>
                        <a:buClrTx/>
                        <a:buSzPct val="75000"/>
                        <a:buFont typeface="Wingdings" pitchFamily="2" charset="2"/>
                        <a:buNone/>
                        <a:tabLst/>
                      </a:pPr>
                      <a:r>
                        <a:rPr kumimoji="0" lang="en-US" sz="2000" b="1" i="0" u="sng" strike="noStrike" cap="none" normalizeH="0" baseline="0" dirty="0" smtClean="0">
                          <a:ln>
                            <a:noFill/>
                          </a:ln>
                          <a:solidFill>
                            <a:schemeClr val="tx1"/>
                          </a:solidFill>
                          <a:effectLst/>
                          <a:latin typeface="Gill Sans MT" pitchFamily="34" charset="0"/>
                          <a:cs typeface="Times New Roman" pitchFamily="18" charset="0"/>
                        </a:rPr>
                        <a:t>Indicators</a:t>
                      </a:r>
                      <a:r>
                        <a:rPr kumimoji="0" lang="en-US" sz="2000" b="1" i="0" u="none" strike="noStrike" cap="none" normalizeH="0" baseline="0" dirty="0" smtClean="0">
                          <a:ln>
                            <a:noFill/>
                          </a:ln>
                          <a:solidFill>
                            <a:schemeClr val="tx1"/>
                          </a:solidFill>
                          <a:effectLst/>
                          <a:latin typeface="Gill Sans MT" pitchFamily="34" charset="0"/>
                          <a:cs typeface="Times New Roman" pitchFamily="18" charset="0"/>
                        </a:rPr>
                        <a:t> </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describe the </a:t>
                      </a:r>
                      <a:r>
                        <a:rPr kumimoji="0" lang="en-US" sz="2000" b="0" i="1" u="none" strike="noStrike" cap="none" normalizeH="0" baseline="0" dirty="0" smtClean="0">
                          <a:ln>
                            <a:noFill/>
                          </a:ln>
                          <a:solidFill>
                            <a:schemeClr val="tx1"/>
                          </a:solidFill>
                          <a:effectLst/>
                          <a:latin typeface="Gill Sans MT" pitchFamily="34" charset="0"/>
                          <a:cs typeface="Times New Roman" pitchFamily="18" charset="0"/>
                        </a:rPr>
                        <a:t>evidence and enable </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outcomes</a:t>
                      </a:r>
                      <a:r>
                        <a:rPr kumimoji="0" lang="en-US" sz="2000" b="0" i="1" u="none" strike="noStrike" cap="none" normalizeH="0" baseline="0" dirty="0" smtClean="0">
                          <a:ln>
                            <a:noFill/>
                          </a:ln>
                          <a:solidFill>
                            <a:schemeClr val="tx1"/>
                          </a:solidFill>
                          <a:effectLst/>
                          <a:latin typeface="Gill Sans MT" pitchFamily="34" charset="0"/>
                          <a:cs typeface="Times New Roman" pitchFamily="18" charset="0"/>
                        </a:rPr>
                        <a:t> to become observable </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and </a:t>
                      </a:r>
                      <a:r>
                        <a:rPr kumimoji="0" lang="en-US" sz="2000" b="0" i="1" u="none" strike="noStrike" cap="none" normalizeH="0" baseline="0" dirty="0" smtClean="0">
                          <a:ln>
                            <a:noFill/>
                          </a:ln>
                          <a:solidFill>
                            <a:schemeClr val="tx1"/>
                          </a:solidFill>
                          <a:effectLst/>
                          <a:latin typeface="Gill Sans MT" pitchFamily="34" charset="0"/>
                          <a:cs typeface="Times New Roman" pitchFamily="18" charset="0"/>
                        </a:rPr>
                        <a:t>measurable;</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  they allow for </a:t>
                      </a:r>
                      <a:r>
                        <a:rPr kumimoji="0" lang="en-US" sz="2000" b="0" i="1" u="none" strike="noStrike" cap="none" normalizeH="0" baseline="0" dirty="0" smtClean="0">
                          <a:ln>
                            <a:noFill/>
                          </a:ln>
                          <a:solidFill>
                            <a:schemeClr val="tx1"/>
                          </a:solidFill>
                          <a:effectLst/>
                          <a:latin typeface="Gill Sans MT" pitchFamily="34" charset="0"/>
                          <a:cs typeface="Times New Roman" pitchFamily="18" charset="0"/>
                        </a:rPr>
                        <a:t>consistency</a:t>
                      </a:r>
                      <a:r>
                        <a:rPr kumimoji="0" lang="en-US" sz="2000" b="0" i="0" u="none" strike="noStrike" cap="none" normalizeH="0" baseline="0" dirty="0" smtClean="0">
                          <a:ln>
                            <a:noFill/>
                          </a:ln>
                          <a:solidFill>
                            <a:schemeClr val="tx1"/>
                          </a:solidFill>
                          <a:effectLst/>
                          <a:latin typeface="Gill Sans MT" pitchFamily="34" charset="0"/>
                          <a:cs typeface="Times New Roman" pitchFamily="18" charset="0"/>
                        </a:rPr>
                        <a:t> in evaluation.</a:t>
                      </a:r>
                    </a:p>
                    <a:p>
                      <a:pPr marL="457200" marR="0" lvl="0" indent="-342900" algn="l" defTabSz="339725" rtl="0" eaLnBrk="1" fontAlgn="base" latinLnBrk="0" hangingPunct="1">
                        <a:lnSpc>
                          <a:spcPct val="100000"/>
                        </a:lnSpc>
                        <a:spcBef>
                          <a:spcPct val="20000"/>
                        </a:spcBef>
                        <a:spcAft>
                          <a:spcPct val="0"/>
                        </a:spcAft>
                        <a:buClrTx/>
                        <a:buSzPct val="75000"/>
                        <a:buFontTx/>
                        <a:buNone/>
                        <a:tabLst>
                          <a:tab pos="1604963" algn="l"/>
                        </a:tabLst>
                      </a:pPr>
                      <a:endParaRPr kumimoji="0" lang="en-US" sz="2000" b="0" i="0" u="none" strike="noStrike" cap="none" normalizeH="0" baseline="0" dirty="0" smtClean="0">
                        <a:ln>
                          <a:noFill/>
                        </a:ln>
                        <a:solidFill>
                          <a:schemeClr val="tx1"/>
                        </a:solidFill>
                        <a:effectLst/>
                        <a:latin typeface="Gill Sans MT" pitchFamily="34" charset="0"/>
                        <a:cs typeface="Times New Roman" pitchFamily="18" charset="0"/>
                      </a:endParaRPr>
                    </a:p>
                  </a:txBody>
                  <a:tcPr horzOverflow="overflow">
                    <a:lnL w="28575" cap="flat" cmpd="sng" algn="ctr">
                      <a:solidFill>
                        <a:srgbClr val="99CC00"/>
                      </a:solidFill>
                      <a:prstDash val="solid"/>
                      <a:round/>
                      <a:headEnd type="none" w="med" len="med"/>
                      <a:tailEnd type="none" w="med" len="med"/>
                    </a:lnL>
                    <a:lnR w="28575" cap="flat" cmpd="sng" algn="ctr">
                      <a:solidFill>
                        <a:srgbClr val="99CC00"/>
                      </a:solidFill>
                      <a:prstDash val="solid"/>
                      <a:round/>
                      <a:headEnd type="none" w="med" len="med"/>
                      <a:tailEnd type="none" w="med" len="med"/>
                    </a:lnR>
                    <a:lnT w="28575" cap="flat" cmpd="sng" algn="ctr">
                      <a:solidFill>
                        <a:srgbClr val="99CC00"/>
                      </a:solidFill>
                      <a:prstDash val="solid"/>
                      <a:round/>
                      <a:headEnd type="none" w="med" len="med"/>
                      <a:tailEnd type="none" w="med" len="med"/>
                    </a:lnT>
                    <a:lnB w="28575" cap="flat" cmpd="sng" algn="ctr">
                      <a:solidFill>
                        <a:srgbClr val="99CC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733425" y="625475"/>
            <a:ext cx="7772400" cy="1143000"/>
          </a:xfrm>
          <a:prstGeom prst="rect">
            <a:avLst/>
          </a:prstGeom>
          <a:noFill/>
          <a:ln w="9525">
            <a:noFill/>
            <a:miter lim="800000"/>
            <a:headEnd/>
            <a:tailEnd/>
          </a:ln>
        </p:spPr>
        <p:txBody>
          <a:bodyPr anchor="ctr"/>
          <a:lstStyle/>
          <a:p>
            <a:pPr>
              <a:buClr>
                <a:schemeClr val="accent2"/>
              </a:buClr>
            </a:pPr>
            <a:r>
              <a:rPr lang="en-GB" sz="2800" dirty="0" smtClean="0">
                <a:latin typeface="Gill Sans MT" pitchFamily="34" charset="0"/>
                <a:cs typeface="Times New Roman" pitchFamily="18" charset="0"/>
              </a:rPr>
              <a:t>Outcomes/Indicators in Informal Learning Settings</a:t>
            </a:r>
            <a:endParaRPr lang="en-US" sz="2800" dirty="0" smtClean="0">
              <a:solidFill>
                <a:schemeClr val="accent2"/>
              </a:solidFill>
              <a:effectLst>
                <a:outerShdw blurRad="38100" dist="38100" dir="2700000" algn="tl">
                  <a:srgbClr val="000000"/>
                </a:outerShdw>
              </a:effectLst>
              <a:latin typeface="Gill Sans MT" pitchFamily="34" charset="0"/>
              <a:cs typeface="Times New Roman" pitchFamily="18" charset="0"/>
            </a:endParaRPr>
          </a:p>
          <a:p>
            <a:pPr>
              <a:buClr>
                <a:schemeClr val="accent2"/>
              </a:buClr>
              <a:buFont typeface="Wingdings" pitchFamily="2" charset="2"/>
              <a:buNone/>
            </a:pPr>
            <a:r>
              <a:rPr lang="en-US" sz="2800" dirty="0" smtClean="0">
                <a:latin typeface="Gill Sans MT" pitchFamily="34" charset="0"/>
              </a:rPr>
              <a:t>NSF Impact Framework</a:t>
            </a:r>
          </a:p>
          <a:p>
            <a:pPr>
              <a:buClr>
                <a:schemeClr val="accent2"/>
              </a:buClr>
              <a:buFont typeface="Wingdings" pitchFamily="2" charset="2"/>
              <a:buNone/>
            </a:pPr>
            <a:endParaRPr lang="en-US" sz="2800" dirty="0">
              <a:latin typeface="Gill Sans MT" pitchFamily="34" charset="0"/>
            </a:endParaRPr>
          </a:p>
        </p:txBody>
      </p:sp>
      <p:graphicFrame>
        <p:nvGraphicFramePr>
          <p:cNvPr id="2050" name="Diagram 13"/>
          <p:cNvGraphicFramePr>
            <a:graphicFrameLocks noChangeAspect="1"/>
          </p:cNvGraphicFramePr>
          <p:nvPr>
            <p:ph sz="half" idx="2"/>
          </p:nvPr>
        </p:nvGraphicFramePr>
        <p:xfrm>
          <a:off x="2644775" y="1597025"/>
          <a:ext cx="3938588" cy="4413250"/>
        </p:xfrm>
        <a:graphic>
          <a:graphicData uri="http://schemas.openxmlformats.org/drawingml/2006/compatibility">
            <com:legacyDrawing xmlns:com="http://schemas.openxmlformats.org/drawingml/2006/compatibility" spid="_x0000_s83970"/>
          </a:graphicData>
        </a:graphic>
      </p:graphicFrame>
      <p:sp>
        <p:nvSpPr>
          <p:cNvPr id="12" name="Oval 11"/>
          <p:cNvSpPr/>
          <p:nvPr/>
        </p:nvSpPr>
        <p:spPr bwMode="auto">
          <a:xfrm>
            <a:off x="1514475" y="2397125"/>
            <a:ext cx="2017713" cy="1922463"/>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wrap="none" anchor="ctr"/>
          <a:lstStyle/>
          <a:p>
            <a:pPr>
              <a:defRPr/>
            </a:pPr>
            <a:r>
              <a:rPr lang="en-US" b="1" dirty="0">
                <a:latin typeface="+mn-lt"/>
              </a:rPr>
              <a:t>How Visitors</a:t>
            </a:r>
          </a:p>
          <a:p>
            <a:pPr>
              <a:defRPr/>
            </a:pPr>
            <a:r>
              <a:rPr lang="en-US" b="1" dirty="0">
                <a:latin typeface="+mn-lt"/>
              </a:rPr>
              <a:t>Think</a:t>
            </a:r>
          </a:p>
        </p:txBody>
      </p:sp>
      <p:sp>
        <p:nvSpPr>
          <p:cNvPr id="13" name="Oval 12"/>
          <p:cNvSpPr/>
          <p:nvPr/>
        </p:nvSpPr>
        <p:spPr bwMode="auto">
          <a:xfrm>
            <a:off x="5591175" y="2390775"/>
            <a:ext cx="2017713" cy="192405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wrap="none" anchor="ctr"/>
          <a:lstStyle/>
          <a:p>
            <a:pPr>
              <a:defRPr/>
            </a:pPr>
            <a:r>
              <a:rPr lang="en-US" b="1" dirty="0">
                <a:latin typeface="+mn-lt"/>
              </a:rPr>
              <a:t>The Burke’s</a:t>
            </a:r>
          </a:p>
          <a:p>
            <a:pPr>
              <a:defRPr/>
            </a:pPr>
            <a:r>
              <a:rPr lang="en-US" b="1" dirty="0">
                <a:latin typeface="+mn-lt"/>
              </a:rPr>
              <a:t>Intentions</a:t>
            </a:r>
          </a:p>
        </p:txBody>
      </p:sp>
      <p:sp>
        <p:nvSpPr>
          <p:cNvPr id="14" name="Left-Right Arrow 13"/>
          <p:cNvSpPr/>
          <p:nvPr/>
        </p:nvSpPr>
        <p:spPr bwMode="auto">
          <a:xfrm>
            <a:off x="3813175" y="3087688"/>
            <a:ext cx="1524000" cy="495300"/>
          </a:xfrm>
          <a:prstGeom prst="leftRight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wrap="none" anchor="ctr"/>
          <a:lstStyle/>
          <a:p>
            <a:pPr>
              <a:defRPr/>
            </a:pPr>
            <a:endParaRPr lang="en-US"/>
          </a:p>
        </p:txBody>
      </p:sp>
      <p:pic>
        <p:nvPicPr>
          <p:cNvPr id="92164" name="Picture 4"/>
          <p:cNvPicPr>
            <a:picLocks noChangeAspect="1" noChangeArrowheads="1"/>
          </p:cNvPicPr>
          <p:nvPr/>
        </p:nvPicPr>
        <p:blipFill>
          <a:blip r:embed="rId4" cstate="print"/>
          <a:srcRect l="23766" t="32416" r="21688" b="25974"/>
          <a:stretch>
            <a:fillRect/>
          </a:stretch>
        </p:blipFill>
        <p:spPr bwMode="auto">
          <a:xfrm>
            <a:off x="276779" y="1615021"/>
            <a:ext cx="8617839" cy="4108863"/>
          </a:xfrm>
          <a:prstGeom prst="rect">
            <a:avLst/>
          </a:prstGeom>
          <a:noFill/>
          <a:ln w="9525">
            <a:solidFill>
              <a:schemeClr val="accent4"/>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 calcmode="lin" valueType="num">
                                      <p:cBhvr additive="base">
                                        <p:cTn id="7"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theme/theme1.xml><?xml version="1.0" encoding="utf-8"?>
<a:theme xmlns:a="http://schemas.openxmlformats.org/drawingml/2006/main" name="TimingTracking">
  <a:themeElements>
    <a:clrScheme name="TimingTrack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TimingTrack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Palatino"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Palatino" pitchFamily="18" charset="0"/>
          </a:defRPr>
        </a:defPPr>
      </a:lstStyle>
    </a:lnDef>
  </a:objectDefaults>
  <a:extraClrSchemeLst>
    <a:extraClrScheme>
      <a:clrScheme name="TimingTrack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mingTrack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mingTrack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mingTrack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mingTrack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mingTrack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mingTrack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mingTrack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mingTrack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mingTrack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mingTrack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mingTrack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TimingTracking</Template>
  <TotalTime>21356</TotalTime>
  <Words>1643</Words>
  <Application>Microsoft Office PowerPoint</Application>
  <PresentationFormat>On-screen Show (4:3)</PresentationFormat>
  <Paragraphs>219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TimingTracking</vt:lpstr>
      <vt:lpstr>Slide 1</vt:lpstr>
      <vt:lpstr>Slide 2</vt:lpstr>
      <vt:lpstr>Slide 3</vt:lpstr>
      <vt:lpstr>Slide 4</vt:lpstr>
      <vt:lpstr> Prioritizing Outcomes</vt:lpstr>
      <vt:lpstr>    1. Which outcomes are most important to achieve     (for you, for funders, for other stakeholders)?   2. Which outcomes are most realistic to achieve, given the scope and scale of your project?</vt:lpstr>
      <vt:lpstr> Contextualizing Indicators</vt:lpstr>
      <vt:lpstr>Slide 8</vt:lpstr>
      <vt:lpstr>Slide 9</vt:lpstr>
      <vt:lpstr>Slide 10</vt:lpstr>
      <vt:lpstr>          What must audiences do or say to demonstrate they have achieved an outcome?    </vt:lpstr>
      <vt:lpstr> Developing Indicators</vt:lpstr>
      <vt:lpstr>       Is the indicator concrete and specific?   Is the indicator realistic to achieve given what you envision for the project? </vt:lpstr>
      <vt:lpstr> Choosing Methods</vt:lpstr>
      <vt:lpstr>Slide 15</vt:lpstr>
      <vt:lpstr>Slide 16</vt:lpstr>
      <vt:lpstr>Slide 17</vt:lpstr>
      <vt:lpstr>Slide 18</vt:lpstr>
      <vt:lpstr>Slide 19</vt:lpstr>
      <vt:lpstr>Slide 20</vt:lpstr>
    </vt:vector>
  </TitlesOfParts>
  <Company>Randi Korn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Basics</dc:title>
  <dc:creator>Korn</dc:creator>
  <cp:lastModifiedBy>Stephanie Downey</cp:lastModifiedBy>
  <cp:revision>770</cp:revision>
  <dcterms:created xsi:type="dcterms:W3CDTF">2005-09-12T14:55:25Z</dcterms:created>
  <dcterms:modified xsi:type="dcterms:W3CDTF">2013-10-10T14:04:04Z</dcterms:modified>
</cp:coreProperties>
</file>